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306" r:id="rId3"/>
    <p:sldId id="275" r:id="rId4"/>
    <p:sldId id="276" r:id="rId5"/>
    <p:sldId id="277" r:id="rId6"/>
    <p:sldId id="259" r:id="rId7"/>
    <p:sldId id="274" r:id="rId8"/>
    <p:sldId id="265" r:id="rId9"/>
    <p:sldId id="278" r:id="rId10"/>
    <p:sldId id="266" r:id="rId11"/>
    <p:sldId id="260" r:id="rId12"/>
    <p:sldId id="267" r:id="rId13"/>
    <p:sldId id="268" r:id="rId14"/>
    <p:sldId id="269" r:id="rId15"/>
    <p:sldId id="273" r:id="rId16"/>
    <p:sldId id="279" r:id="rId17"/>
    <p:sldId id="270" r:id="rId18"/>
    <p:sldId id="309" r:id="rId19"/>
    <p:sldId id="310" r:id="rId20"/>
    <p:sldId id="311" r:id="rId21"/>
    <p:sldId id="312" r:id="rId22"/>
    <p:sldId id="272" r:id="rId23"/>
    <p:sldId id="280" r:id="rId24"/>
    <p:sldId id="281" r:id="rId25"/>
    <p:sldId id="282" r:id="rId26"/>
    <p:sldId id="304" r:id="rId27"/>
    <p:sldId id="313" r:id="rId28"/>
    <p:sldId id="283" r:id="rId29"/>
    <p:sldId id="285" r:id="rId30"/>
    <p:sldId id="314" r:id="rId31"/>
    <p:sldId id="290" r:id="rId32"/>
    <p:sldId id="307" r:id="rId33"/>
    <p:sldId id="308" r:id="rId34"/>
    <p:sldId id="292" r:id="rId35"/>
    <p:sldId id="293" r:id="rId36"/>
    <p:sldId id="294" r:id="rId37"/>
    <p:sldId id="295" r:id="rId38"/>
    <p:sldId id="296" r:id="rId39"/>
    <p:sldId id="297" r:id="rId40"/>
    <p:sldId id="298" r:id="rId41"/>
    <p:sldId id="302" r:id="rId42"/>
    <p:sldId id="30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9" autoAdjust="0"/>
  </p:normalViewPr>
  <p:slideViewPr>
    <p:cSldViewPr>
      <p:cViewPr varScale="1">
        <p:scale>
          <a:sx n="111" d="100"/>
          <a:sy n="111" d="100"/>
        </p:scale>
        <p:origin x="-1614" y="-72"/>
      </p:cViewPr>
      <p:guideLst>
        <p:guide orient="horz" pos="2160"/>
        <p:guide pos="2880"/>
      </p:guideLst>
    </p:cSldViewPr>
  </p:slideViewPr>
  <p:outlineViewPr>
    <p:cViewPr>
      <p:scale>
        <a:sx n="33" d="100"/>
        <a:sy n="33" d="100"/>
      </p:scale>
      <p:origin x="0" y="1266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03DA56-4F40-4DE4-9C2D-797EE0757801}" type="datetimeFigureOut">
              <a:rPr lang="en-US" smtClean="0"/>
              <a:pPr/>
              <a:t>9/30/2010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37AB98-3038-4FA2-8917-684D3A89C6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Many researchers believe that these variations in brain structure may cause what is known as Neurological Dysregulation</a:t>
            </a:r>
            <a:r>
              <a:rPr lang="en-US" sz="1200" kern="1200" baseline="0" dirty="0" smtClean="0">
                <a:solidFill>
                  <a:schemeClr val="tx1"/>
                </a:solidFill>
                <a:latin typeface="+mn-lt"/>
                <a:ea typeface="+mn-ea"/>
                <a:cs typeface="+mn-cs"/>
              </a:rPr>
              <a:t> or brainwave imbalance.</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During the course of the next 10 minutes the patient is asked to perform several tasks while the </a:t>
            </a:r>
            <a:r>
              <a:rPr lang="en-US" sz="1200" dirty="0" smtClean="0"/>
              <a:t>BRAINCORE </a:t>
            </a:r>
            <a:r>
              <a:rPr lang="en-US" sz="1200" dirty="0" smtClean="0"/>
              <a:t>software monitors the brainwaves</a:t>
            </a:r>
          </a:p>
          <a:p>
            <a:r>
              <a:rPr lang="en-US" sz="1200" dirty="0" smtClean="0"/>
              <a:t>A report is generated demonstrating imbalances associated with ADHD such as a high Theta Beta Ratio </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Based on the patient history and the </a:t>
            </a:r>
            <a:r>
              <a:rPr lang="en-US" sz="1200" dirty="0" smtClean="0"/>
              <a:t>BRAINCORE </a:t>
            </a:r>
            <a:r>
              <a:rPr lang="en-US" sz="1200" dirty="0" smtClean="0"/>
              <a:t>EEG Evaluation results, a customized training program is designed for the patient</a:t>
            </a:r>
            <a:br>
              <a:rPr lang="en-US" sz="1200" dirty="0" smtClean="0"/>
            </a:br>
            <a:endParaRPr lang="en-US" sz="1200" dirty="0" smtClean="0"/>
          </a:p>
          <a:p>
            <a:r>
              <a:rPr lang="en-US" sz="1200" dirty="0" smtClean="0"/>
              <a:t>The training program is different for each individual case but typically it involves either training the patient to produce more of a certain brainwave or less of a certain brainwave</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During the training session the patient is connected to the EEG using the surface sensors and the patient’s brainwaves are displayed on the computer</a:t>
            </a:r>
            <a:br>
              <a:rPr lang="en-US" sz="1200" dirty="0" smtClean="0"/>
            </a:br>
            <a:endParaRPr lang="en-US" sz="1200" dirty="0" smtClean="0"/>
          </a:p>
          <a:p>
            <a:r>
              <a:rPr lang="en-US" sz="1200" dirty="0" smtClean="0"/>
              <a:t>On a separate monitor the patient is watching a movie that is being controlled by the patient’s own brainwaves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movie will only play if the patient’s brain is producing the desired brainwave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sz="1200" dirty="0" smtClean="0"/>
              <a:t>During the course of 20 training sessions, the patient’s brain learns how to produce the desired brainwave</a:t>
            </a:r>
          </a:p>
          <a:p>
            <a:endParaRPr lang="en-US" sz="1200" dirty="0" smtClean="0"/>
          </a:p>
          <a:p>
            <a:r>
              <a:rPr lang="en-US" sz="1200" dirty="0" smtClean="0"/>
              <a:t>This new ability is associated with the alleviation of the ADHD symptoms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best part is that the changes experienced by the patient are permanent!</a:t>
            </a:r>
          </a:p>
          <a:p>
            <a:endParaRPr lang="en-US" sz="1200" dirty="0" smtClean="0"/>
          </a:p>
          <a:p>
            <a:r>
              <a:rPr lang="en-US" sz="1200" dirty="0" smtClean="0"/>
              <a:t>It has been demonstrated that after 20 or more </a:t>
            </a:r>
            <a:r>
              <a:rPr lang="en-US" sz="1200" dirty="0" smtClean="0"/>
              <a:t>BRAINCORE </a:t>
            </a:r>
            <a:r>
              <a:rPr lang="en-US" sz="1200" dirty="0" smtClean="0"/>
              <a:t>training sessions, the brain actually remodels itself – a process known as Neuroplasticity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for your time.  I hope this lecture was informative</a:t>
            </a:r>
            <a:r>
              <a:rPr lang="en-US" baseline="0" dirty="0" smtClean="0"/>
              <a:t> and helpful.  I would like to open the floor up to questions</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a token of our appreciation for allowing us to make this presentation, we</a:t>
            </a:r>
            <a:r>
              <a:rPr lang="en-US" baseline="0" dirty="0" smtClean="0"/>
              <a:t> would like to extend to you an invitation to receive a complimentary </a:t>
            </a:r>
            <a:r>
              <a:rPr lang="en-US" baseline="0" dirty="0" smtClean="0"/>
              <a:t>BRAINCORE </a:t>
            </a:r>
            <a:r>
              <a:rPr lang="en-US" baseline="0" dirty="0" smtClean="0"/>
              <a:t>EEG Evaluation – a $200 value. We are limited by time constraints so if you are interested in receiving this gift please make an appointment before you leave. </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42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All frequencies are appropriate at certain times of for certain tasks.  Lets review the mental states of each brain wave</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 normal individual Delta brainwaves are </a:t>
            </a:r>
          </a:p>
          <a:p>
            <a:r>
              <a:rPr lang="en-US" dirty="0" smtClean="0"/>
              <a:t>Produced during deep sleep and </a:t>
            </a:r>
          </a:p>
          <a:p>
            <a:r>
              <a:rPr lang="en-US" dirty="0" smtClean="0"/>
              <a:t>Associated with the release of </a:t>
            </a:r>
            <a:r>
              <a:rPr lang="en-US" baseline="0" dirty="0" smtClean="0"/>
              <a:t> </a:t>
            </a:r>
            <a:r>
              <a:rPr lang="en-US" dirty="0" smtClean="0"/>
              <a:t>Human Growth Hormone</a:t>
            </a:r>
          </a:p>
          <a:p>
            <a:endParaRPr lang="en-US" dirty="0" smtClean="0"/>
          </a:p>
          <a:p>
            <a:r>
              <a:rPr lang="en-US" dirty="0" smtClean="0"/>
              <a:t>They are also the predominant brain wave in</a:t>
            </a:r>
            <a:r>
              <a:rPr lang="en-US" baseline="0" dirty="0" smtClean="0"/>
              <a:t> infants up to 6 months old.</a:t>
            </a:r>
          </a:p>
          <a:p>
            <a:endParaRPr lang="en-US" baseline="0" dirty="0" smtClean="0"/>
          </a:p>
          <a:p>
            <a:r>
              <a:rPr lang="en-US" baseline="0" dirty="0" smtClean="0"/>
              <a:t>It is not normal to produce Delta brainwaves in the awake state.  This is usually indicative of a traumatic brain injury</a:t>
            </a:r>
          </a:p>
          <a:p>
            <a:endParaRPr lang="en-US" baseline="0"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This is the predominant brainwave that your brain produces when you are just about to fall asleep</a:t>
            </a:r>
            <a:br>
              <a:rPr lang="en-US" sz="1200" dirty="0" smtClean="0"/>
            </a:br>
            <a:endParaRPr lang="en-US" sz="1200" dirty="0" smtClean="0"/>
          </a:p>
          <a:p>
            <a:r>
              <a:rPr lang="en-US" sz="1200" dirty="0" smtClean="0"/>
              <a:t>It is associated with creativity and memory retrieval</a:t>
            </a:r>
            <a:br>
              <a:rPr lang="en-US" sz="1200" dirty="0" smtClean="0"/>
            </a:br>
            <a:endParaRPr lang="en-US" sz="1200" dirty="0" smtClean="0"/>
          </a:p>
          <a:p>
            <a:r>
              <a:rPr lang="en-US" sz="1200" dirty="0" smtClean="0"/>
              <a:t>This is why you seem to get your best ideas just as you are falling asleep.  It is also why you typically remember things when you are just about to fall asleep.</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Associated with meditation and a sense of inner calm or peacefulness</a:t>
            </a:r>
          </a:p>
          <a:p>
            <a:endParaRPr lang="en-US" dirty="0" smtClean="0"/>
          </a:p>
          <a:p>
            <a:r>
              <a:rPr lang="en-US" dirty="0" smtClean="0"/>
              <a:t>They are produced</a:t>
            </a:r>
            <a:r>
              <a:rPr lang="en-US" baseline="0" dirty="0" smtClean="0"/>
              <a:t> when the brain is in an idle state</a:t>
            </a:r>
          </a:p>
          <a:p>
            <a:endParaRPr lang="en-US" baseline="0" dirty="0" smtClean="0"/>
          </a:p>
          <a:p>
            <a:r>
              <a:rPr lang="en-US" baseline="0" dirty="0" smtClean="0"/>
              <a:t>This mental state is sometimes described as a quiet alertness</a:t>
            </a:r>
          </a:p>
          <a:p>
            <a:endParaRPr lang="en-US" baseline="0" dirty="0" smtClean="0"/>
          </a:p>
          <a:p>
            <a:r>
              <a:rPr lang="en-US" baseline="0" dirty="0" smtClean="0"/>
              <a:t>These waves are typically not associated with ADHD</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29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Associated with meditation and a sense of inner calm or peacefulness</a:t>
            </a:r>
          </a:p>
          <a:p>
            <a:endParaRPr lang="en-US" dirty="0" smtClean="0"/>
          </a:p>
          <a:p>
            <a:r>
              <a:rPr lang="en-US" dirty="0" smtClean="0"/>
              <a:t>They are produced</a:t>
            </a:r>
            <a:r>
              <a:rPr lang="en-US" baseline="0" dirty="0" smtClean="0"/>
              <a:t> when the brain is in an idle state</a:t>
            </a:r>
          </a:p>
          <a:p>
            <a:endParaRPr lang="en-US" baseline="0" dirty="0" smtClean="0"/>
          </a:p>
          <a:p>
            <a:r>
              <a:rPr lang="en-US" baseline="0" dirty="0" smtClean="0"/>
              <a:t>This mental state is sometimes described as a quiet alertness</a:t>
            </a:r>
          </a:p>
          <a:p>
            <a:endParaRPr lang="en-US" baseline="0" dirty="0" smtClean="0"/>
          </a:p>
          <a:p>
            <a:r>
              <a:rPr lang="en-US" baseline="0" dirty="0" smtClean="0"/>
              <a:t>These waves are typically not associated with ADHD</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BRAINCORE </a:t>
            </a:r>
            <a:r>
              <a:rPr lang="en-US" dirty="0" smtClean="0"/>
              <a:t>therapy is a neurofeedback based approach</a:t>
            </a:r>
            <a:r>
              <a:rPr lang="en-US" baseline="0" dirty="0" smtClean="0"/>
              <a:t> to ADHD.</a:t>
            </a:r>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800" dirty="0" smtClean="0"/>
              <a:t>One of the attractive features of </a:t>
            </a:r>
            <a:r>
              <a:rPr lang="en-US" sz="2800" dirty="0" smtClean="0"/>
              <a:t>BRAINCORE </a:t>
            </a:r>
            <a:r>
              <a:rPr lang="en-US" sz="2800" dirty="0" smtClean="0"/>
              <a:t>Therapy  is that it is:</a:t>
            </a:r>
          </a:p>
          <a:p>
            <a:pPr lvl="1"/>
            <a:r>
              <a:rPr lang="en-US" sz="2800" dirty="0" smtClean="0"/>
              <a:t>Painless</a:t>
            </a:r>
          </a:p>
          <a:p>
            <a:pPr lvl="1"/>
            <a:r>
              <a:rPr lang="en-US" sz="2800" dirty="0" smtClean="0"/>
              <a:t>Drugless</a:t>
            </a:r>
          </a:p>
          <a:p>
            <a:pPr lvl="1"/>
            <a:r>
              <a:rPr lang="en-US" sz="2800" dirty="0" smtClean="0"/>
              <a:t>Non-Invasive</a:t>
            </a:r>
          </a:p>
          <a:p>
            <a:pPr lvl="1"/>
            <a:r>
              <a:rPr lang="en-US" sz="2800" dirty="0" smtClean="0"/>
              <a:t>And has no side effects</a:t>
            </a:r>
          </a:p>
          <a:p>
            <a:endParaRPr lang="en-US" dirty="0"/>
          </a:p>
        </p:txBody>
      </p:sp>
      <p:sp>
        <p:nvSpPr>
          <p:cNvPr id="4" name="Slide Number Placeholder 3"/>
          <p:cNvSpPr>
            <a:spLocks noGrp="1"/>
          </p:cNvSpPr>
          <p:nvPr>
            <p:ph type="sldNum" sz="quarter" idx="10"/>
          </p:nvPr>
        </p:nvSpPr>
        <p:spPr/>
        <p:txBody>
          <a:bodyPr/>
          <a:lstStyle/>
          <a:p>
            <a:fld id="{09E86A95-FC49-4080-AB84-5FD65E67C1FF}" type="slidenum">
              <a:rPr lang="en-US" smtClean="0"/>
              <a:pPr/>
              <a:t>34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t>
            </a:r>
            <a:r>
              <a:rPr lang="en-US" dirty="0" smtClean="0"/>
              <a:t>BRAINCORE </a:t>
            </a:r>
            <a:r>
              <a:rPr lang="en-US" dirty="0" smtClean="0"/>
              <a:t>EVALUATION</a:t>
            </a:r>
            <a:r>
              <a:rPr lang="en-US" baseline="0" dirty="0" smtClean="0"/>
              <a:t> provides </a:t>
            </a:r>
            <a:r>
              <a:rPr lang="en-US" dirty="0" smtClean="0"/>
              <a:t>A Window To the Brain</a:t>
            </a:r>
          </a:p>
          <a:p>
            <a:r>
              <a:rPr lang="en-US" sz="1200" dirty="0" smtClean="0"/>
              <a:t>The EEG evaluation begins by placing surface sensors at  specific sites on the scalp</a:t>
            </a:r>
          </a:p>
          <a:p>
            <a:r>
              <a:rPr lang="en-US" sz="1200" dirty="0" smtClean="0"/>
              <a:t>These sensors detect brain waves and display them on the computer screen</a:t>
            </a:r>
          </a:p>
        </p:txBody>
      </p:sp>
      <p:sp>
        <p:nvSpPr>
          <p:cNvPr id="4" name="Slide Number Placeholder 3"/>
          <p:cNvSpPr>
            <a:spLocks noGrp="1"/>
          </p:cNvSpPr>
          <p:nvPr>
            <p:ph type="sldNum" sz="quarter" idx="10"/>
          </p:nvPr>
        </p:nvSpPr>
        <p:spPr/>
        <p:txBody>
          <a:bodyPr/>
          <a:lstStyle/>
          <a:p>
            <a:fld id="{09E86A95-FC49-4080-AB84-5FD65E67C1FF}" type="slidenum">
              <a:rPr lang="en-US" smtClean="0"/>
              <a:pPr/>
              <a:t>35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125" name="Picture 53" descr="PPP_SMEDI_TLE_Mind_Storm"/>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3962400" y="530225"/>
            <a:ext cx="4935538" cy="1938338"/>
          </a:xfrm>
        </p:spPr>
        <p:txBody>
          <a:bodyPr/>
          <a:lstStyle>
            <a:lvl1pPr algn="ctr">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3962400" y="2468563"/>
            <a:ext cx="4935538" cy="1920875"/>
          </a:xfrm>
        </p:spPr>
        <p:txBody>
          <a:bodyPr anchor="ctr"/>
          <a:lstStyle>
            <a:lvl1pPr marL="0" indent="0" algn="ctr">
              <a:buFontTx/>
              <a:buNone/>
              <a:defRPr/>
            </a:lvl1pPr>
          </a:lstStyle>
          <a:p>
            <a:r>
              <a:rPr lang="en-US" smtClean="0"/>
              <a:t>Click to edit Master subtitle style</a:t>
            </a:r>
            <a:endParaRPr lang="en-US"/>
          </a:p>
        </p:txBody>
      </p:sp>
      <p:sp>
        <p:nvSpPr>
          <p:cNvPr id="3117" name="Rectangle 45"/>
          <p:cNvSpPr>
            <a:spLocks noGrp="1" noChangeArrowheads="1"/>
          </p:cNvSpPr>
          <p:nvPr>
            <p:ph type="dt" sz="half" idx="2"/>
          </p:nvPr>
        </p:nvSpPr>
        <p:spPr/>
        <p:txBody>
          <a:bodyPr/>
          <a:lstStyle>
            <a:lvl1pPr>
              <a:defRPr/>
            </a:lvl1pPr>
          </a:lstStyle>
          <a:p>
            <a:fld id="{924CB48E-CB9A-4951-99B8-C63159CC622D}" type="datetimeFigureOut">
              <a:rPr lang="en-US" smtClean="0"/>
              <a:pPr/>
              <a:t>9/30/2010</a:t>
            </a:fld>
            <a:endParaRPr lang="en-US"/>
          </a:p>
        </p:txBody>
      </p:sp>
      <p:sp>
        <p:nvSpPr>
          <p:cNvPr id="3118" name="Rectangle 46"/>
          <p:cNvSpPr>
            <a:spLocks noGrp="1" noChangeArrowheads="1"/>
          </p:cNvSpPr>
          <p:nvPr>
            <p:ph type="ftr" sz="quarter" idx="3"/>
          </p:nvPr>
        </p:nvSpPr>
        <p:spPr/>
        <p:txBody>
          <a:bodyPr/>
          <a:lstStyle>
            <a:lvl1pPr>
              <a:defRPr/>
            </a:lvl1pPr>
          </a:lstStyle>
          <a:p>
            <a:endParaRPr lang="en-US"/>
          </a:p>
        </p:txBody>
      </p:sp>
      <p:sp>
        <p:nvSpPr>
          <p:cNvPr id="3119" name="Rectangle 47"/>
          <p:cNvSpPr>
            <a:spLocks noGrp="1" noChangeArrowheads="1"/>
          </p:cNvSpPr>
          <p:nvPr>
            <p:ph type="sldNum" sz="quarter" idx="4"/>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1000" y="76200"/>
            <a:ext cx="2166938"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76200"/>
            <a:ext cx="63500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600200"/>
            <a:ext cx="4257675"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8675" y="1600200"/>
            <a:ext cx="4259263"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924CB48E-CB9A-4951-99B8-C63159CC622D}" type="datetimeFigureOut">
              <a:rPr lang="en-US" smtClean="0"/>
              <a:pPr/>
              <a:t>9/30/2010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46F3BD6-CE63-4E12-A0C1-B46FF927438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DDDDD"/>
        </a:solidFill>
        <a:effectLst/>
      </p:bgPr>
    </p:bg>
    <p:spTree>
      <p:nvGrpSpPr>
        <p:cNvPr id="1" name=""/>
        <p:cNvGrpSpPr/>
        <p:nvPr/>
      </p:nvGrpSpPr>
      <p:grpSpPr>
        <a:xfrm>
          <a:off x="0" y="0"/>
          <a:ext cx="0" cy="0"/>
          <a:chOff x="0" y="0"/>
          <a:chExt cx="0" cy="0"/>
        </a:xfrm>
      </p:grpSpPr>
      <p:pic>
        <p:nvPicPr>
          <p:cNvPr id="1115" name="Picture 91" descr="PPP_SMEDI_TXT_Mind_Storm"/>
          <p:cNvPicPr>
            <a:picLocks noChangeAspect="1" noChangeArrowheads="1"/>
          </p:cNvPicPr>
          <p:nvPr/>
        </p:nvPicPr>
        <p:blipFill>
          <a:blip r:embed="rId13" cstate="print"/>
          <a:srcRect/>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230188" y="76200"/>
            <a:ext cx="7085012" cy="1295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8600" y="1600200"/>
            <a:ext cx="8669338"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64" name="Rectangle 40"/>
          <p:cNvSpPr>
            <a:spLocks noGrp="1" noChangeArrowheads="1"/>
          </p:cNvSpPr>
          <p:nvPr>
            <p:ph type="dt" sz="half" idx="2"/>
          </p:nvPr>
        </p:nvSpPr>
        <p:spPr bwMode="auto">
          <a:xfrm>
            <a:off x="228600" y="6492875"/>
            <a:ext cx="21336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924CB48E-CB9A-4951-99B8-C63159CC622D}" type="datetimeFigureOut">
              <a:rPr lang="en-US" smtClean="0"/>
              <a:pPr/>
              <a:t>9/30/2010</a:t>
            </a:fld>
            <a:endParaRPr lang="en-US"/>
          </a:p>
        </p:txBody>
      </p:sp>
      <p:sp>
        <p:nvSpPr>
          <p:cNvPr id="1065" name="Rectangle 41"/>
          <p:cNvSpPr>
            <a:spLocks noGrp="1" noChangeArrowheads="1"/>
          </p:cNvSpPr>
          <p:nvPr>
            <p:ph type="ftr" sz="quarter" idx="3"/>
          </p:nvPr>
        </p:nvSpPr>
        <p:spPr bwMode="auto">
          <a:xfrm>
            <a:off x="3124200" y="6492875"/>
            <a:ext cx="28956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1066" name="Rectangle 42"/>
          <p:cNvSpPr>
            <a:spLocks noGrp="1" noChangeArrowheads="1"/>
          </p:cNvSpPr>
          <p:nvPr>
            <p:ph type="sldNum" sz="quarter" idx="4"/>
          </p:nvPr>
        </p:nvSpPr>
        <p:spPr bwMode="auto">
          <a:xfrm>
            <a:off x="6764338" y="6492875"/>
            <a:ext cx="2133600" cy="3651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46F3BD6-CE63-4E12-A0C1-B46FF927438C}"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000" b="1">
          <a:solidFill>
            <a:schemeClr val="tx2"/>
          </a:solidFill>
          <a:latin typeface="+mj-lt"/>
          <a:ea typeface="+mj-ea"/>
          <a:cs typeface="+mj-cs"/>
        </a:defRPr>
      </a:lvl1pPr>
      <a:lvl2pPr algn="l" rtl="0" eaLnBrk="1" fontAlgn="base" hangingPunct="1">
        <a:spcBef>
          <a:spcPct val="0"/>
        </a:spcBef>
        <a:spcAft>
          <a:spcPct val="0"/>
        </a:spcAft>
        <a:defRPr sz="3000" b="1">
          <a:solidFill>
            <a:schemeClr val="tx2"/>
          </a:solidFill>
          <a:latin typeface="Arial" charset="0"/>
        </a:defRPr>
      </a:lvl2pPr>
      <a:lvl3pPr algn="l" rtl="0" eaLnBrk="1" fontAlgn="base" hangingPunct="1">
        <a:spcBef>
          <a:spcPct val="0"/>
        </a:spcBef>
        <a:spcAft>
          <a:spcPct val="0"/>
        </a:spcAft>
        <a:defRPr sz="3000" b="1">
          <a:solidFill>
            <a:schemeClr val="tx2"/>
          </a:solidFill>
          <a:latin typeface="Arial" charset="0"/>
        </a:defRPr>
      </a:lvl3pPr>
      <a:lvl4pPr algn="l" rtl="0" eaLnBrk="1" fontAlgn="base" hangingPunct="1">
        <a:spcBef>
          <a:spcPct val="0"/>
        </a:spcBef>
        <a:spcAft>
          <a:spcPct val="0"/>
        </a:spcAft>
        <a:defRPr sz="3000" b="1">
          <a:solidFill>
            <a:schemeClr val="tx2"/>
          </a:solidFill>
          <a:latin typeface="Arial" charset="0"/>
        </a:defRPr>
      </a:lvl4pPr>
      <a:lvl5pPr algn="l" rtl="0" eaLnBrk="1" fontAlgn="base" hangingPunct="1">
        <a:spcBef>
          <a:spcPct val="0"/>
        </a:spcBef>
        <a:spcAft>
          <a:spcPct val="0"/>
        </a:spcAft>
        <a:defRPr sz="3000" b="1">
          <a:solidFill>
            <a:schemeClr val="tx2"/>
          </a:solidFill>
          <a:latin typeface="Arial" charset="0"/>
        </a:defRPr>
      </a:lvl5pPr>
      <a:lvl6pPr marL="457200" algn="l" rtl="0" eaLnBrk="1" fontAlgn="base" hangingPunct="1">
        <a:spcBef>
          <a:spcPct val="0"/>
        </a:spcBef>
        <a:spcAft>
          <a:spcPct val="0"/>
        </a:spcAft>
        <a:defRPr sz="3000" b="1">
          <a:solidFill>
            <a:schemeClr val="tx2"/>
          </a:solidFill>
          <a:latin typeface="Arial" charset="0"/>
        </a:defRPr>
      </a:lvl6pPr>
      <a:lvl7pPr marL="914400" algn="l" rtl="0" eaLnBrk="1" fontAlgn="base" hangingPunct="1">
        <a:spcBef>
          <a:spcPct val="0"/>
        </a:spcBef>
        <a:spcAft>
          <a:spcPct val="0"/>
        </a:spcAft>
        <a:defRPr sz="3000" b="1">
          <a:solidFill>
            <a:schemeClr val="tx2"/>
          </a:solidFill>
          <a:latin typeface="Arial" charset="0"/>
        </a:defRPr>
      </a:lvl7pPr>
      <a:lvl8pPr marL="1371600" algn="l" rtl="0" eaLnBrk="1" fontAlgn="base" hangingPunct="1">
        <a:spcBef>
          <a:spcPct val="0"/>
        </a:spcBef>
        <a:spcAft>
          <a:spcPct val="0"/>
        </a:spcAft>
        <a:defRPr sz="3000" b="1">
          <a:solidFill>
            <a:schemeClr val="tx2"/>
          </a:solidFill>
          <a:latin typeface="Arial" charset="0"/>
        </a:defRPr>
      </a:lvl8pPr>
      <a:lvl9pPr marL="1828800" algn="l" rtl="0" eaLnBrk="1" fontAlgn="base" hangingPunct="1">
        <a:spcBef>
          <a:spcPct val="0"/>
        </a:spcBef>
        <a:spcAft>
          <a:spcPct val="0"/>
        </a:spcAft>
        <a:defRPr sz="30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62400" y="304800"/>
            <a:ext cx="4935538" cy="1938338"/>
          </a:xfrm>
        </p:spPr>
        <p:txBody>
          <a:bodyPr/>
          <a:lstStyle/>
          <a:p>
            <a:r>
              <a:rPr lang="en-US" dirty="0" smtClean="0"/>
              <a:t>INSOMNIA</a:t>
            </a:r>
            <a:endParaRPr lang="en-US" dirty="0"/>
          </a:p>
        </p:txBody>
      </p:sp>
      <p:sp>
        <p:nvSpPr>
          <p:cNvPr id="3" name="Subtitle 2"/>
          <p:cNvSpPr>
            <a:spLocks noGrp="1"/>
          </p:cNvSpPr>
          <p:nvPr>
            <p:ph type="subTitle" idx="1"/>
          </p:nvPr>
        </p:nvSpPr>
        <p:spPr>
          <a:xfrm>
            <a:off x="3962400" y="2895600"/>
            <a:ext cx="4935538" cy="1920875"/>
          </a:xfrm>
        </p:spPr>
        <p:txBody>
          <a:bodyPr/>
          <a:lstStyle/>
          <a:p>
            <a:r>
              <a:rPr lang="en-US" dirty="0" smtClean="0"/>
              <a:t>Difficulty falling asleep</a:t>
            </a:r>
            <a:br>
              <a:rPr lang="en-US" dirty="0" smtClean="0"/>
            </a:br>
            <a:endParaRPr lang="en-US" dirty="0" smtClean="0"/>
          </a:p>
          <a:p>
            <a:r>
              <a:rPr lang="en-US" dirty="0" smtClean="0"/>
              <a:t>Waking up too early and not being able to get back to sleep</a:t>
            </a:r>
            <a:br>
              <a:rPr lang="en-US" dirty="0" smtClean="0"/>
            </a:br>
            <a:endParaRPr lang="en-US" dirty="0" smtClean="0"/>
          </a:p>
          <a:p>
            <a:r>
              <a:rPr lang="en-US" dirty="0" smtClean="0"/>
              <a:t>Frequent awakenings</a:t>
            </a:r>
            <a:br>
              <a:rPr lang="en-US" dirty="0" smtClean="0"/>
            </a:br>
            <a:endParaRPr lang="en-US" dirty="0" smtClean="0"/>
          </a:p>
          <a:p>
            <a:r>
              <a:rPr lang="en-US" dirty="0" smtClean="0"/>
              <a:t>Waking up feeling </a:t>
            </a:r>
            <a:r>
              <a:rPr lang="en-US" dirty="0" err="1" smtClean="0"/>
              <a:t>unrefreshed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 ABOUT INSOMNIA</a:t>
            </a:r>
            <a:endParaRPr lang="en-US" dirty="0"/>
          </a:p>
        </p:txBody>
      </p:sp>
      <p:sp>
        <p:nvSpPr>
          <p:cNvPr id="3" name="Content Placeholder 2"/>
          <p:cNvSpPr>
            <a:spLocks noGrp="1"/>
          </p:cNvSpPr>
          <p:nvPr>
            <p:ph idx="1"/>
          </p:nvPr>
        </p:nvSpPr>
        <p:spPr/>
        <p:txBody>
          <a:bodyPr/>
          <a:lstStyle/>
          <a:p>
            <a:r>
              <a:rPr lang="en-US" b="1" dirty="0" smtClean="0"/>
              <a:t>Occupational Injury</a:t>
            </a:r>
            <a:r>
              <a:rPr lang="en-US" dirty="0" smtClean="0"/>
              <a:t>: Excessive sleepiness also contributes to a greater than twofold higher risk of sustaining an occupational injury.</a:t>
            </a:r>
          </a:p>
          <a:p>
            <a:r>
              <a:rPr lang="en-US" b="1" dirty="0" smtClean="0"/>
              <a:t>Automobile Injury</a:t>
            </a:r>
            <a:r>
              <a:rPr lang="en-US" dirty="0" smtClean="0"/>
              <a:t>: The National Highway Traffic Safety Administration (NHTSA) estimates conservatively that each year drowsy driving is responsible for at least 100,000 automobile crashes, 71,000 injuries, and 1,550 fatalities.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 ABOUT INSOMNIA</a:t>
            </a:r>
            <a:endParaRPr lang="en-US" dirty="0"/>
          </a:p>
        </p:txBody>
      </p:sp>
      <p:sp>
        <p:nvSpPr>
          <p:cNvPr id="3" name="Content Placeholder 2"/>
          <p:cNvSpPr>
            <a:spLocks noGrp="1"/>
          </p:cNvSpPr>
          <p:nvPr>
            <p:ph idx="1"/>
          </p:nvPr>
        </p:nvSpPr>
        <p:spPr/>
        <p:txBody>
          <a:bodyPr/>
          <a:lstStyle/>
          <a:p>
            <a:r>
              <a:rPr lang="en-US" dirty="0" smtClean="0"/>
              <a:t>Several major disasters have been linked in part with too little sleep in the workplace: Three Mile Island, Chernobyl, and the Exxon Valdez</a:t>
            </a:r>
          </a:p>
          <a:p>
            <a:r>
              <a:rPr lang="en-US" dirty="0" smtClean="0"/>
              <a:t>Sleep-deprived drivers are just as dangerous as drunk drivers, Kaplan says. In one study, people who drove after being awake for 17 to 19 hours performed worse than those who had a blood alcohol level of .05%. (A blood alcohol level of .08% is considered legally intoxicated in many states.)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RISKS</a:t>
            </a:r>
            <a:endParaRPr lang="en-US" dirty="0"/>
          </a:p>
        </p:txBody>
      </p:sp>
      <p:sp>
        <p:nvSpPr>
          <p:cNvPr id="3" name="Content Placeholder 2"/>
          <p:cNvSpPr>
            <a:spLocks noGrp="1"/>
          </p:cNvSpPr>
          <p:nvPr>
            <p:ph idx="1"/>
          </p:nvPr>
        </p:nvSpPr>
        <p:spPr/>
        <p:txBody>
          <a:bodyPr/>
          <a:lstStyle/>
          <a:p>
            <a:r>
              <a:rPr lang="en-US" dirty="0" smtClean="0"/>
              <a:t>In the long term, the clinical consequences of untreated sleep disorders are large indeed. They are associated with numerous, serious medical illnesses, including:</a:t>
            </a:r>
          </a:p>
          <a:p>
            <a:r>
              <a:rPr lang="en-US" dirty="0" smtClean="0"/>
              <a:t>High blood pressure </a:t>
            </a:r>
          </a:p>
          <a:p>
            <a:r>
              <a:rPr lang="en-US" dirty="0" smtClean="0"/>
              <a:t>Heart attack</a:t>
            </a:r>
          </a:p>
          <a:p>
            <a:r>
              <a:rPr lang="en-US" dirty="0" smtClean="0"/>
              <a:t>Heart failure</a:t>
            </a:r>
          </a:p>
          <a:p>
            <a:r>
              <a:rPr lang="en-US" dirty="0" smtClean="0"/>
              <a:t>Stroke</a:t>
            </a:r>
          </a:p>
          <a:p>
            <a:r>
              <a:rPr lang="en-US" dirty="0" smtClean="0"/>
              <a:t>Obesity</a:t>
            </a:r>
          </a:p>
          <a:p>
            <a:r>
              <a:rPr lang="en-US" dirty="0" smtClean="0"/>
              <a:t>Psychiatric problems, including depression and other mood disorders</a:t>
            </a:r>
          </a:p>
          <a:p>
            <a:r>
              <a:rPr lang="en-US" dirty="0" smtClean="0"/>
              <a:t>Attention Deficit Disorder (ADD)</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RISKS</a:t>
            </a:r>
            <a:endParaRPr lang="en-US" dirty="0"/>
          </a:p>
        </p:txBody>
      </p:sp>
      <p:sp>
        <p:nvSpPr>
          <p:cNvPr id="3" name="Content Placeholder 2"/>
          <p:cNvSpPr>
            <a:spLocks noGrp="1"/>
          </p:cNvSpPr>
          <p:nvPr>
            <p:ph idx="1"/>
          </p:nvPr>
        </p:nvSpPr>
        <p:spPr/>
        <p:txBody>
          <a:bodyPr/>
          <a:lstStyle/>
          <a:p>
            <a:r>
              <a:rPr lang="en-US" dirty="0" smtClean="0"/>
              <a:t>Mental impairment</a:t>
            </a:r>
          </a:p>
          <a:p>
            <a:r>
              <a:rPr lang="en-US" dirty="0" smtClean="0"/>
              <a:t>Fetal and childhood growth retardation</a:t>
            </a:r>
          </a:p>
          <a:p>
            <a:r>
              <a:rPr lang="en-US" dirty="0" smtClean="0"/>
              <a:t>Injury from accidents</a:t>
            </a:r>
          </a:p>
          <a:p>
            <a:r>
              <a:rPr lang="en-US" dirty="0" smtClean="0"/>
              <a:t>Disruption of bed partner's sleep quality</a:t>
            </a:r>
          </a:p>
          <a:p>
            <a:r>
              <a:rPr lang="en-US" dirty="0" smtClean="0"/>
              <a:t>Poor quality of life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RISKS</a:t>
            </a:r>
            <a:endParaRPr lang="en-US" dirty="0"/>
          </a:p>
        </p:txBody>
      </p:sp>
      <p:sp>
        <p:nvSpPr>
          <p:cNvPr id="3" name="Content Placeholder 2"/>
          <p:cNvSpPr>
            <a:spLocks noGrp="1"/>
          </p:cNvSpPr>
          <p:nvPr>
            <p:ph idx="1"/>
          </p:nvPr>
        </p:nvSpPr>
        <p:spPr/>
        <p:txBody>
          <a:bodyPr/>
          <a:lstStyle/>
          <a:p>
            <a:r>
              <a:rPr lang="en-US" dirty="0" smtClean="0"/>
              <a:t>Studies show an increased mortality risk for those reporting less than either six or seven hours per night. </a:t>
            </a:r>
          </a:p>
          <a:p>
            <a:endParaRPr lang="en-US" dirty="0"/>
          </a:p>
          <a:p>
            <a:r>
              <a:rPr lang="en-US" dirty="0" smtClean="0"/>
              <a:t>One study found that reduced sleep time is a greater mortality risk than smoking, high blood pressure, and heart disease. </a:t>
            </a:r>
          </a:p>
          <a:p>
            <a:endParaRPr lang="en-US" dirty="0"/>
          </a:p>
          <a:p>
            <a:r>
              <a:rPr lang="en-US" dirty="0" smtClean="0"/>
              <a:t>Sleep disturbance is also one of the leading predictors of institutionalization in the elderly, and severe insomnia triples the mortality risk in elderly men.</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INSOMNIA AND OBESITY</a:t>
            </a:r>
            <a:endParaRPr lang="en-US" dirty="0"/>
          </a:p>
        </p:txBody>
      </p:sp>
      <p:sp>
        <p:nvSpPr>
          <p:cNvPr id="3" name="Content Placeholder 2"/>
          <p:cNvSpPr>
            <a:spLocks noGrp="1"/>
          </p:cNvSpPr>
          <p:nvPr>
            <p:ph idx="1"/>
          </p:nvPr>
        </p:nvSpPr>
        <p:spPr/>
        <p:txBody>
          <a:bodyPr/>
          <a:lstStyle/>
          <a:p>
            <a:r>
              <a:rPr lang="en-US" dirty="0" smtClean="0"/>
              <a:t>How much a person sleeps at night can impact their weight. </a:t>
            </a:r>
          </a:p>
          <a:p>
            <a:r>
              <a:rPr lang="en-US" dirty="0" smtClean="0"/>
              <a:t>This is because the amount of sleep a person gets can affect certain hormones, specifically the hormones </a:t>
            </a:r>
            <a:r>
              <a:rPr lang="en-US" dirty="0" err="1" smtClean="0"/>
              <a:t>leptin</a:t>
            </a:r>
            <a:r>
              <a:rPr lang="en-US" dirty="0" smtClean="0"/>
              <a:t> and </a:t>
            </a:r>
            <a:r>
              <a:rPr lang="en-US" dirty="0" err="1" smtClean="0"/>
              <a:t>ghrelin</a:t>
            </a:r>
            <a:r>
              <a:rPr lang="en-US" dirty="0" smtClean="0"/>
              <a:t>, that affect appetite. </a:t>
            </a:r>
          </a:p>
          <a:p>
            <a:r>
              <a:rPr lang="en-US" dirty="0" err="1" smtClean="0"/>
              <a:t>Leptin</a:t>
            </a:r>
            <a:r>
              <a:rPr lang="en-US" dirty="0" smtClean="0"/>
              <a:t> and </a:t>
            </a:r>
            <a:r>
              <a:rPr lang="en-US" dirty="0" err="1" smtClean="0"/>
              <a:t>ghrelin</a:t>
            </a:r>
            <a:r>
              <a:rPr lang="en-US" dirty="0" smtClean="0"/>
              <a:t> work in a kind of "checks and balances" system to control feelings of hunger and fullness. </a:t>
            </a:r>
          </a:p>
          <a:p>
            <a:r>
              <a:rPr lang="en-US" dirty="0" err="1" smtClean="0"/>
              <a:t>Ghrelin</a:t>
            </a:r>
            <a:r>
              <a:rPr lang="en-US" dirty="0" smtClean="0"/>
              <a:t>, which is produced in the gastrointestinal tract, stimulates appetite, while </a:t>
            </a:r>
            <a:r>
              <a:rPr lang="en-US" dirty="0" err="1" smtClean="0"/>
              <a:t>leptin</a:t>
            </a:r>
            <a:r>
              <a:rPr lang="en-US" dirty="0" smtClean="0"/>
              <a:t>, produced in fat cells, sends a signal to the brain when you are full.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INSOMNIA AND OBESITY</a:t>
            </a:r>
            <a:endParaRPr lang="en-US" dirty="0"/>
          </a:p>
        </p:txBody>
      </p:sp>
      <p:sp>
        <p:nvSpPr>
          <p:cNvPr id="3" name="Content Placeholder 2"/>
          <p:cNvSpPr>
            <a:spLocks noGrp="1"/>
          </p:cNvSpPr>
          <p:nvPr>
            <p:ph idx="1"/>
          </p:nvPr>
        </p:nvSpPr>
        <p:spPr/>
        <p:txBody>
          <a:bodyPr/>
          <a:lstStyle/>
          <a:p>
            <a:r>
              <a:rPr lang="en-US" dirty="0" smtClean="0"/>
              <a:t>When you don't get enough sleep, it drives </a:t>
            </a:r>
            <a:r>
              <a:rPr lang="en-US" dirty="0" err="1" smtClean="0"/>
              <a:t>leptin</a:t>
            </a:r>
            <a:r>
              <a:rPr lang="en-US" dirty="0" smtClean="0"/>
              <a:t> levels down, which means you don't feel as satisfied after you eat, and increases </a:t>
            </a:r>
            <a:r>
              <a:rPr lang="en-US" dirty="0" err="1" smtClean="0"/>
              <a:t>ghrelin</a:t>
            </a:r>
            <a:r>
              <a:rPr lang="en-US" dirty="0" smtClean="0"/>
              <a:t> levels, stimulating your appetite so you want more food. </a:t>
            </a:r>
          </a:p>
          <a:p>
            <a:r>
              <a:rPr lang="en-US" dirty="0" smtClean="0"/>
              <a:t>The two combined can set the stage for overeating, which in turn may lead to weight gain.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INSOMNIA AND OBESITY</a:t>
            </a:r>
            <a:endParaRPr lang="en-US" dirty="0"/>
          </a:p>
        </p:txBody>
      </p:sp>
      <p:sp>
        <p:nvSpPr>
          <p:cNvPr id="3" name="Content Placeholder 2"/>
          <p:cNvSpPr>
            <a:spLocks noGrp="1"/>
          </p:cNvSpPr>
          <p:nvPr>
            <p:ph idx="1"/>
          </p:nvPr>
        </p:nvSpPr>
        <p:spPr/>
        <p:txBody>
          <a:bodyPr/>
          <a:lstStyle/>
          <a:p>
            <a:r>
              <a:rPr lang="en-US" dirty="0" smtClean="0"/>
              <a:t>Remarkably, sleep loss may also be a contributing factor to obesity. John </a:t>
            </a:r>
            <a:r>
              <a:rPr lang="en-US" dirty="0" err="1" smtClean="0"/>
              <a:t>Winkelman</a:t>
            </a:r>
            <a:r>
              <a:rPr lang="en-US" dirty="0" smtClean="0"/>
              <a:t>, MD, PhD, medical director of the Sleep Health Center at Brigham and Women's Hospital and assistant professor of psychiatry at Harvard Medical School sums up this finding up nicely: </a:t>
            </a:r>
          </a:p>
          <a:p>
            <a:r>
              <a:rPr lang="en-US" dirty="0" smtClean="0"/>
              <a:t>"What most people do not realize is that better sleep habits may be instrumental to the success of any weight management plan.“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INSOMNIA AND CHRONIC PAIN / FIBROMYALGIA</a:t>
            </a:r>
            <a:endParaRPr lang="en-US" sz="3200" dirty="0"/>
          </a:p>
        </p:txBody>
      </p:sp>
      <p:sp>
        <p:nvSpPr>
          <p:cNvPr id="3" name="Content Placeholder 2"/>
          <p:cNvSpPr>
            <a:spLocks noGrp="1"/>
          </p:cNvSpPr>
          <p:nvPr>
            <p:ph idx="1"/>
          </p:nvPr>
        </p:nvSpPr>
        <p:spPr>
          <a:xfrm>
            <a:off x="381000" y="1981200"/>
            <a:ext cx="8426450" cy="3608387"/>
          </a:xfrm>
        </p:spPr>
        <p:txBody>
          <a:bodyPr/>
          <a:lstStyle/>
          <a:p>
            <a:r>
              <a:rPr lang="en-US" dirty="0" smtClean="0"/>
              <a:t>Sleep disorders always accompany Chronic Pain and Fibromyalgia</a:t>
            </a:r>
            <a:br>
              <a:rPr lang="en-US" dirty="0" smtClean="0"/>
            </a:br>
            <a:endParaRPr lang="en-US" dirty="0" smtClean="0"/>
          </a:p>
          <a:p>
            <a:r>
              <a:rPr lang="en-US" dirty="0" smtClean="0"/>
              <a:t>In 1975, two Canadian physicians and researchers, Harvey </a:t>
            </a:r>
            <a:r>
              <a:rPr lang="en-US" dirty="0" err="1" smtClean="0"/>
              <a:t>Moldofsky</a:t>
            </a:r>
            <a:r>
              <a:rPr lang="en-US" dirty="0" smtClean="0"/>
              <a:t>, MD, and Hugh </a:t>
            </a:r>
            <a:r>
              <a:rPr lang="en-US" dirty="0" err="1" smtClean="0"/>
              <a:t>Smythe</a:t>
            </a:r>
            <a:r>
              <a:rPr lang="en-US" dirty="0" smtClean="0"/>
              <a:t>, MD suspected sleep disorders as a factor in Fibromyalgia.</a:t>
            </a:r>
            <a:br>
              <a:rPr lang="en-US" dirty="0" smtClean="0"/>
            </a:br>
            <a:endParaRPr lang="en-US" dirty="0" smtClean="0"/>
          </a:p>
          <a:p>
            <a:r>
              <a:rPr lang="en-US" dirty="0" smtClean="0"/>
              <a:t>They conducted sleep studies to prove their theory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INSOMNIA AND CHRONIC PAIN / FIBROMYALGIA</a:t>
            </a:r>
            <a:endParaRPr lang="en-US" sz="3200" dirty="0"/>
          </a:p>
        </p:txBody>
      </p:sp>
      <p:sp>
        <p:nvSpPr>
          <p:cNvPr id="3" name="Content Placeholder 2"/>
          <p:cNvSpPr>
            <a:spLocks noGrp="1"/>
          </p:cNvSpPr>
          <p:nvPr>
            <p:ph idx="1"/>
          </p:nvPr>
        </p:nvSpPr>
        <p:spPr>
          <a:xfrm>
            <a:off x="609600" y="2133600"/>
            <a:ext cx="8426450" cy="2770187"/>
          </a:xfrm>
        </p:spPr>
        <p:txBody>
          <a:bodyPr/>
          <a:lstStyle/>
          <a:p>
            <a:r>
              <a:rPr lang="en-US" sz="3200" dirty="0" smtClean="0"/>
              <a:t>Using an EEG they measured the patients brain waves during sleep</a:t>
            </a:r>
            <a:br>
              <a:rPr lang="en-US" sz="3200" dirty="0" smtClean="0"/>
            </a:br>
            <a:endParaRPr lang="en-US" sz="3200" dirty="0" smtClean="0"/>
          </a:p>
          <a:p>
            <a:r>
              <a:rPr lang="en-US" sz="3200" dirty="0" smtClean="0"/>
              <a:t>It was found that the patients had a deficiency in the deepest stage of sleep, known as stage 4. </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IMPORTANT IS SLEEP?</a:t>
            </a:r>
            <a:endParaRPr lang="en-US" dirty="0"/>
          </a:p>
        </p:txBody>
      </p:sp>
      <p:sp>
        <p:nvSpPr>
          <p:cNvPr id="3" name="Content Placeholder 2"/>
          <p:cNvSpPr>
            <a:spLocks noGrp="1"/>
          </p:cNvSpPr>
          <p:nvPr>
            <p:ph idx="1"/>
          </p:nvPr>
        </p:nvSpPr>
        <p:spPr>
          <a:xfrm>
            <a:off x="457200" y="1905000"/>
            <a:ext cx="8502650" cy="4141787"/>
          </a:xfrm>
        </p:spPr>
        <p:txBody>
          <a:bodyPr/>
          <a:lstStyle/>
          <a:p>
            <a:r>
              <a:rPr lang="en-US" dirty="0" smtClean="0"/>
              <a:t>Insomnia is defined as difficulty in initiating and/or maintaining sleep</a:t>
            </a:r>
          </a:p>
          <a:p>
            <a:r>
              <a:rPr lang="en-US" dirty="0" smtClean="0"/>
              <a:t>The effects of sleep deprivation are cumulative and have a profound effect on </a:t>
            </a:r>
          </a:p>
          <a:p>
            <a:pPr lvl="1"/>
            <a:r>
              <a:rPr lang="en-US" dirty="0" smtClean="0"/>
              <a:t>Memory</a:t>
            </a:r>
          </a:p>
          <a:p>
            <a:pPr lvl="1"/>
            <a:r>
              <a:rPr lang="en-US" dirty="0" smtClean="0"/>
              <a:t>Learning</a:t>
            </a:r>
          </a:p>
          <a:p>
            <a:pPr lvl="1"/>
            <a:r>
              <a:rPr lang="en-US" dirty="0" smtClean="0"/>
              <a:t>Reasoning</a:t>
            </a:r>
          </a:p>
          <a:p>
            <a:pPr lvl="1"/>
            <a:r>
              <a:rPr lang="en-US" dirty="0" smtClean="0"/>
              <a:t>Reaction Time</a:t>
            </a:r>
          </a:p>
          <a:p>
            <a:pPr lvl="1"/>
            <a:r>
              <a:rPr lang="en-US" dirty="0" smtClean="0"/>
              <a:t>Executive Function</a:t>
            </a:r>
          </a:p>
          <a:p>
            <a:pPr lvl="1"/>
            <a:r>
              <a:rPr lang="en-US" dirty="0" smtClean="0"/>
              <a:t>Ability to Focus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INSOMNIA AND CHRONIC PAIN / FIBROMYALGIA</a:t>
            </a:r>
            <a:endParaRPr lang="en-US" sz="3200" dirty="0"/>
          </a:p>
        </p:txBody>
      </p:sp>
      <p:sp>
        <p:nvSpPr>
          <p:cNvPr id="3" name="Content Placeholder 2"/>
          <p:cNvSpPr>
            <a:spLocks noGrp="1"/>
          </p:cNvSpPr>
          <p:nvPr>
            <p:ph idx="1"/>
          </p:nvPr>
        </p:nvSpPr>
        <p:spPr>
          <a:xfrm>
            <a:off x="533400" y="1981200"/>
            <a:ext cx="8426450" cy="3532187"/>
          </a:xfrm>
        </p:spPr>
        <p:txBody>
          <a:bodyPr/>
          <a:lstStyle/>
          <a:p>
            <a:r>
              <a:rPr lang="en-US" dirty="0" smtClean="0"/>
              <a:t>One of their studies involved awakening healthy people and disrupting their sleep pattern as they entered stage 4 of sleep. </a:t>
            </a:r>
            <a:br>
              <a:rPr lang="en-US" dirty="0" smtClean="0"/>
            </a:br>
            <a:endParaRPr lang="en-US" dirty="0" smtClean="0"/>
          </a:p>
          <a:p>
            <a:r>
              <a:rPr lang="en-US" dirty="0" smtClean="0"/>
              <a:t>They found that the </a:t>
            </a:r>
            <a:r>
              <a:rPr lang="en-US" b="1" dirty="0" smtClean="0"/>
              <a:t>healthy subjects developed fibromyalgia symptoms</a:t>
            </a:r>
            <a:r>
              <a:rPr lang="en-US" dirty="0" smtClean="0"/>
              <a:t> when their sleep was disturbed, but the symptoms subsided when they were permitted to sleep undisturbed.</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INSOMNIA AND CHRONIC PAIN / FIBROMYALGIA</a:t>
            </a:r>
            <a:endParaRPr lang="en-US" sz="3200" dirty="0"/>
          </a:p>
        </p:txBody>
      </p:sp>
      <p:sp>
        <p:nvSpPr>
          <p:cNvPr id="3" name="Content Placeholder 2"/>
          <p:cNvSpPr>
            <a:spLocks noGrp="1"/>
          </p:cNvSpPr>
          <p:nvPr>
            <p:ph idx="1"/>
          </p:nvPr>
        </p:nvSpPr>
        <p:spPr>
          <a:xfrm>
            <a:off x="533400" y="1981200"/>
            <a:ext cx="8426450" cy="3151187"/>
          </a:xfrm>
        </p:spPr>
        <p:txBody>
          <a:bodyPr/>
          <a:lstStyle/>
          <a:p>
            <a:r>
              <a:rPr lang="en-US" sz="2800" dirty="0" smtClean="0"/>
              <a:t>They concluded that the patients not only had sleep abnormalities but also had dysregulation of normal body circadian rhythms affecting periods of wakefulness too.</a:t>
            </a:r>
            <a:br>
              <a:rPr lang="en-US" sz="2800" dirty="0" smtClean="0"/>
            </a:br>
            <a:endParaRPr lang="en-US" sz="2800" dirty="0" smtClean="0"/>
          </a:p>
          <a:p>
            <a:r>
              <a:rPr lang="en-US" sz="2800" dirty="0"/>
              <a:t>C</a:t>
            </a:r>
            <a:r>
              <a:rPr lang="en-US" sz="2800" dirty="0" smtClean="0"/>
              <a:t>ircadian rhythms are primarily controlled by brainwaves </a:t>
            </a:r>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INSOMNIA</a:t>
            </a:r>
            <a:endParaRPr lang="en-US" dirty="0"/>
          </a:p>
        </p:txBody>
      </p:sp>
      <p:sp>
        <p:nvSpPr>
          <p:cNvPr id="5" name="Subtitle 4"/>
          <p:cNvSpPr>
            <a:spLocks noGrp="1"/>
          </p:cNvSpPr>
          <p:nvPr>
            <p:ph type="subTitle" idx="1"/>
          </p:nvPr>
        </p:nvSpPr>
        <p:spPr/>
        <p:txBody>
          <a:bodyPr/>
          <a:lstStyle/>
          <a:p>
            <a:r>
              <a:rPr lang="en-US" dirty="0" smtClean="0"/>
              <a:t>Dysregulated Brainwaves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NEUROLOGICAL DYSREGULATION</a:t>
            </a:r>
            <a:endParaRPr lang="en-US" dirty="0"/>
          </a:p>
        </p:txBody>
      </p:sp>
      <p:sp>
        <p:nvSpPr>
          <p:cNvPr id="3" name="Content Placeholder 2"/>
          <p:cNvSpPr>
            <a:spLocks noGrp="1"/>
          </p:cNvSpPr>
          <p:nvPr>
            <p:ph idx="1"/>
          </p:nvPr>
        </p:nvSpPr>
        <p:spPr/>
        <p:txBody>
          <a:bodyPr/>
          <a:lstStyle/>
          <a:p>
            <a:r>
              <a:rPr lang="en-US" sz="2600" dirty="0" smtClean="0"/>
              <a:t>Brainwave Imbalance</a:t>
            </a:r>
            <a:endParaRPr lang="en-US" sz="2600" dirty="0"/>
          </a:p>
          <a:p>
            <a:r>
              <a:rPr lang="en-US" sz="2600" dirty="0" smtClean="0"/>
              <a:t>May be caused by:</a:t>
            </a:r>
          </a:p>
          <a:p>
            <a:pPr lvl="1"/>
            <a:r>
              <a:rPr lang="en-US" sz="2600" dirty="0" smtClean="0"/>
              <a:t>Variations in brain structure</a:t>
            </a:r>
          </a:p>
          <a:p>
            <a:pPr lvl="1"/>
            <a:r>
              <a:rPr lang="en-US" sz="2600" dirty="0" smtClean="0"/>
              <a:t>Drugs</a:t>
            </a:r>
          </a:p>
          <a:p>
            <a:pPr lvl="1"/>
            <a:r>
              <a:rPr lang="en-US" sz="2600" dirty="0" smtClean="0"/>
              <a:t>Toxins</a:t>
            </a:r>
          </a:p>
          <a:p>
            <a:pPr lvl="1"/>
            <a:r>
              <a:rPr lang="en-US" sz="2600" dirty="0" smtClean="0"/>
              <a:t>Poor Nutrition</a:t>
            </a:r>
          </a:p>
          <a:p>
            <a:pPr lvl="1"/>
            <a:r>
              <a:rPr lang="en-US" sz="2600" dirty="0" smtClean="0"/>
              <a:t>Subluxation</a:t>
            </a:r>
          </a:p>
          <a:p>
            <a:pPr lvl="1"/>
            <a:r>
              <a:rPr lang="en-US" sz="2600" dirty="0" smtClean="0"/>
              <a:t>Trauma</a:t>
            </a:r>
          </a:p>
          <a:p>
            <a:pPr lvl="1"/>
            <a:r>
              <a:rPr lang="en-US" sz="2600" dirty="0" smtClean="0"/>
              <a:t>Stress – both physical and emotional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NEUROLOGICAL REGULATION</a:t>
            </a:r>
            <a:endParaRPr lang="en-US" dirty="0"/>
          </a:p>
        </p:txBody>
      </p:sp>
      <p:sp>
        <p:nvSpPr>
          <p:cNvPr id="3" name="Content Placeholder 2"/>
          <p:cNvSpPr>
            <a:spLocks noGrp="1"/>
          </p:cNvSpPr>
          <p:nvPr>
            <p:ph idx="1"/>
          </p:nvPr>
        </p:nvSpPr>
        <p:spPr>
          <a:xfrm>
            <a:off x="0" y="1828800"/>
            <a:ext cx="8686800" cy="4419600"/>
          </a:xfrm>
        </p:spPr>
        <p:txBody>
          <a:bodyPr/>
          <a:lstStyle/>
          <a:p>
            <a:r>
              <a:rPr lang="en-US" sz="2600" dirty="0" smtClean="0"/>
              <a:t>The ability of the brain to regulate itself</a:t>
            </a:r>
          </a:p>
          <a:p>
            <a:r>
              <a:rPr lang="en-US" sz="2600" dirty="0" smtClean="0"/>
              <a:t>Mental states are associated with specific brainwaves</a:t>
            </a:r>
          </a:p>
          <a:p>
            <a:r>
              <a:rPr lang="en-US" sz="2600" dirty="0" smtClean="0"/>
              <a:t>These brainwaves include:</a:t>
            </a:r>
          </a:p>
          <a:p>
            <a:pPr lvl="1"/>
            <a:r>
              <a:rPr lang="en-US" sz="2600" dirty="0" smtClean="0"/>
              <a:t>Delta</a:t>
            </a:r>
          </a:p>
          <a:p>
            <a:pPr lvl="1"/>
            <a:r>
              <a:rPr lang="en-US" sz="2600" dirty="0" smtClean="0"/>
              <a:t>Theta</a:t>
            </a:r>
          </a:p>
          <a:p>
            <a:pPr lvl="1"/>
            <a:r>
              <a:rPr lang="en-US" sz="2600" dirty="0" smtClean="0"/>
              <a:t>Alpha</a:t>
            </a:r>
          </a:p>
          <a:p>
            <a:pPr lvl="1"/>
            <a:r>
              <a:rPr lang="en-US" sz="2600" dirty="0" smtClean="0"/>
              <a:t>Beta</a:t>
            </a:r>
          </a:p>
          <a:p>
            <a:endParaRPr lang="en-US" sz="2600" dirty="0" smtClean="0"/>
          </a:p>
        </p:txBody>
      </p:sp>
      <p:pic>
        <p:nvPicPr>
          <p:cNvPr id="4" name="Picture 2"/>
          <p:cNvPicPr>
            <a:picLocks noChangeAspect="1" noChangeArrowheads="1"/>
          </p:cNvPicPr>
          <p:nvPr/>
        </p:nvPicPr>
        <p:blipFill>
          <a:blip r:embed="rId3" cstate="print"/>
          <a:srcRect/>
          <a:stretch>
            <a:fillRect/>
          </a:stretch>
        </p:blipFill>
        <p:spPr bwMode="auto">
          <a:xfrm>
            <a:off x="2133600" y="3352800"/>
            <a:ext cx="6781800" cy="213360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DELTA BRAIN WAVES</a:t>
            </a:r>
            <a:endParaRPr lang="en-US" dirty="0"/>
          </a:p>
        </p:txBody>
      </p:sp>
      <p:sp>
        <p:nvSpPr>
          <p:cNvPr id="3" name="Content Placeholder 2"/>
          <p:cNvSpPr>
            <a:spLocks noGrp="1"/>
          </p:cNvSpPr>
          <p:nvPr>
            <p:ph idx="1"/>
          </p:nvPr>
        </p:nvSpPr>
        <p:spPr>
          <a:xfrm>
            <a:off x="609600" y="5029200"/>
            <a:ext cx="6629400" cy="1295400"/>
          </a:xfrm>
        </p:spPr>
        <p:txBody>
          <a:bodyPr/>
          <a:lstStyle/>
          <a:p>
            <a:r>
              <a:rPr lang="en-US" dirty="0" smtClean="0"/>
              <a:t>Produced during deep sleep</a:t>
            </a:r>
          </a:p>
          <a:p>
            <a:r>
              <a:rPr lang="en-US" dirty="0" smtClean="0"/>
              <a:t>Associated with the release of </a:t>
            </a:r>
            <a:br>
              <a:rPr lang="en-US" dirty="0" smtClean="0"/>
            </a:br>
            <a:r>
              <a:rPr lang="en-US" dirty="0" smtClean="0"/>
              <a:t>Human Growth Hormone and Serotonin</a:t>
            </a:r>
            <a:endParaRPr lang="en-US" dirty="0"/>
          </a:p>
        </p:txBody>
      </p:sp>
      <p:pic>
        <p:nvPicPr>
          <p:cNvPr id="24580" name="Picture 4" descr="http://bzlmww.bay.livefilestore.com/y1pRVSoip0TQjWpI5t2VSX_iMvJc0nVlAS1p6bGQsqIBneIZcfulQGwUI2Pxr0FrlHDeZgJIB6aAcSE3rZZpJIWBF6g2kvKtF2j?PARTNER=WRITER"/>
          <p:cNvPicPr>
            <a:picLocks noChangeAspect="1" noChangeArrowheads="1"/>
          </p:cNvPicPr>
          <p:nvPr/>
        </p:nvPicPr>
        <p:blipFill>
          <a:blip r:embed="rId3" cstate="print"/>
          <a:srcRect/>
          <a:stretch>
            <a:fillRect/>
          </a:stretch>
        </p:blipFill>
        <p:spPr bwMode="auto">
          <a:xfrm>
            <a:off x="2438400" y="2057400"/>
            <a:ext cx="3975100" cy="2659477"/>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Growth Hormone</a:t>
            </a:r>
            <a:endParaRPr lang="en-US" dirty="0"/>
          </a:p>
        </p:txBody>
      </p:sp>
      <p:sp>
        <p:nvSpPr>
          <p:cNvPr id="3" name="Content Placeholder 2"/>
          <p:cNvSpPr>
            <a:spLocks noGrp="1"/>
          </p:cNvSpPr>
          <p:nvPr>
            <p:ph idx="1"/>
          </p:nvPr>
        </p:nvSpPr>
        <p:spPr/>
        <p:txBody>
          <a:bodyPr/>
          <a:lstStyle/>
          <a:p>
            <a:r>
              <a:rPr lang="en-US" dirty="0" smtClean="0"/>
              <a:t>During the day we are constantly causing small micro-injuries to the tissues of our body</a:t>
            </a:r>
          </a:p>
          <a:p>
            <a:r>
              <a:rPr lang="en-US" dirty="0" smtClean="0"/>
              <a:t>Human Growth Hormone (HGH) is necessary for the repair of injured tissues while you sleep</a:t>
            </a:r>
          </a:p>
          <a:p>
            <a:r>
              <a:rPr lang="en-US" dirty="0" smtClean="0"/>
              <a:t>However HGH is only produced during the Delta sleep stage</a:t>
            </a:r>
          </a:p>
          <a:p>
            <a:r>
              <a:rPr lang="en-US" dirty="0" smtClean="0"/>
              <a:t>Muscle damage, aches pains and decreased immunity may all result from the lack of Delta Sleep</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SEROTONIN</a:t>
            </a:r>
            <a:endParaRPr lang="en-US" dirty="0"/>
          </a:p>
        </p:txBody>
      </p:sp>
      <p:sp>
        <p:nvSpPr>
          <p:cNvPr id="3" name="Content Placeholder 2"/>
          <p:cNvSpPr>
            <a:spLocks noGrp="1"/>
          </p:cNvSpPr>
          <p:nvPr>
            <p:ph idx="1"/>
          </p:nvPr>
        </p:nvSpPr>
        <p:spPr/>
        <p:txBody>
          <a:bodyPr/>
          <a:lstStyle/>
          <a:p>
            <a:r>
              <a:rPr lang="en-US" dirty="0" smtClean="0"/>
              <a:t>Serotonin is a neurotransmitter involved in reducing the perception of pain</a:t>
            </a:r>
          </a:p>
          <a:p>
            <a:r>
              <a:rPr lang="en-US" dirty="0" smtClean="0"/>
              <a:t>It is also produced during Delta sleep</a:t>
            </a:r>
          </a:p>
          <a:p>
            <a:r>
              <a:rPr lang="en-US" dirty="0" smtClean="0"/>
              <a:t>Without Delta sleep serotonin levels drop and we become more aware of pain</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THETA BRAIN WAVES</a:t>
            </a:r>
            <a:endParaRPr lang="en-US" dirty="0"/>
          </a:p>
        </p:txBody>
      </p:sp>
      <p:sp>
        <p:nvSpPr>
          <p:cNvPr id="3" name="Content Placeholder 2"/>
          <p:cNvSpPr>
            <a:spLocks noGrp="1"/>
          </p:cNvSpPr>
          <p:nvPr>
            <p:ph idx="1"/>
          </p:nvPr>
        </p:nvSpPr>
        <p:spPr>
          <a:xfrm>
            <a:off x="228600" y="1905000"/>
            <a:ext cx="8610600" cy="1752600"/>
          </a:xfrm>
        </p:spPr>
        <p:txBody>
          <a:bodyPr/>
          <a:lstStyle/>
          <a:p>
            <a:r>
              <a:rPr lang="en-US" sz="2800" dirty="0" smtClean="0"/>
              <a:t>This is the predominant brainwave that your brain produces when you are just about to fall asleep</a:t>
            </a:r>
            <a:br>
              <a:rPr lang="en-US" sz="2800" dirty="0" smtClean="0"/>
            </a:br>
            <a:endParaRPr lang="en-US" sz="2800" dirty="0" smtClean="0"/>
          </a:p>
          <a:p>
            <a:r>
              <a:rPr lang="en-US" sz="2800" dirty="0" smtClean="0"/>
              <a:t>It is associated with creativity and memory retrieval</a:t>
            </a:r>
            <a:br>
              <a:rPr lang="en-US" sz="2800" dirty="0" smtClean="0"/>
            </a:br>
            <a:endParaRPr lang="en-US" sz="2800" dirty="0" smtClean="0"/>
          </a:p>
          <a:p>
            <a:r>
              <a:rPr lang="en-US" sz="2800" dirty="0" smtClean="0"/>
              <a:t>This is why you seem to get your best ideas just as you are falling asleep.  It is also why you typically remember things when you are just about to fall asleep.</a:t>
            </a: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ALPHA BRAIN WAVES</a:t>
            </a:r>
            <a:endParaRPr lang="en-US" dirty="0"/>
          </a:p>
        </p:txBody>
      </p:sp>
      <p:sp>
        <p:nvSpPr>
          <p:cNvPr id="3" name="Content Placeholder 2"/>
          <p:cNvSpPr>
            <a:spLocks noGrp="1"/>
          </p:cNvSpPr>
          <p:nvPr>
            <p:ph idx="1"/>
          </p:nvPr>
        </p:nvSpPr>
        <p:spPr/>
        <p:txBody>
          <a:bodyPr/>
          <a:lstStyle/>
          <a:p>
            <a:r>
              <a:rPr lang="en-US" sz="2800" dirty="0" smtClean="0"/>
              <a:t>Associated with meditation and a sense of inner calm or peacefulness</a:t>
            </a:r>
          </a:p>
          <a:p>
            <a:endParaRPr lang="en-US" sz="2800" dirty="0" smtClean="0"/>
          </a:p>
          <a:p>
            <a:r>
              <a:rPr lang="en-US" sz="2800" dirty="0" smtClean="0"/>
              <a:t>They are produced</a:t>
            </a:r>
            <a:r>
              <a:rPr lang="en-US" sz="2800" baseline="0" dirty="0" smtClean="0"/>
              <a:t> when the brain is in an idle state</a:t>
            </a:r>
          </a:p>
          <a:p>
            <a:endParaRPr lang="en-US" sz="2800" baseline="0" dirty="0" smtClean="0"/>
          </a:p>
          <a:p>
            <a:r>
              <a:rPr lang="en-US" sz="2800" baseline="0" dirty="0" smtClean="0"/>
              <a:t>This mental state is sometimes described as a quiet alertness</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SLEEP DO YOU NEED?</a:t>
            </a:r>
            <a:endParaRPr lang="en-US" dirty="0"/>
          </a:p>
        </p:txBody>
      </p:sp>
      <p:sp>
        <p:nvSpPr>
          <p:cNvPr id="3" name="Content Placeholder 2"/>
          <p:cNvSpPr>
            <a:spLocks noGrp="1"/>
          </p:cNvSpPr>
          <p:nvPr>
            <p:ph idx="1"/>
          </p:nvPr>
        </p:nvSpPr>
        <p:spPr/>
        <p:txBody>
          <a:bodyPr/>
          <a:lstStyle/>
          <a:p>
            <a:r>
              <a:rPr lang="en-US" dirty="0" smtClean="0"/>
              <a:t>While sleep requirements vary slightly from person to person, </a:t>
            </a:r>
            <a:r>
              <a:rPr lang="en-US" b="1" dirty="0" smtClean="0"/>
              <a:t>most healthy adults need between 7.5 to 9 hours of sleep per night to function at their best.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ALPHA BRAIN WAVES</a:t>
            </a:r>
            <a:endParaRPr lang="en-US" dirty="0"/>
          </a:p>
        </p:txBody>
      </p:sp>
      <p:sp>
        <p:nvSpPr>
          <p:cNvPr id="3" name="Content Placeholder 2"/>
          <p:cNvSpPr>
            <a:spLocks noGrp="1"/>
          </p:cNvSpPr>
          <p:nvPr>
            <p:ph idx="1"/>
          </p:nvPr>
        </p:nvSpPr>
        <p:spPr/>
        <p:txBody>
          <a:bodyPr/>
          <a:lstStyle/>
          <a:p>
            <a:r>
              <a:rPr lang="en-US" sz="2800" dirty="0" smtClean="0"/>
              <a:t>Also associated with the production of the neurotransmitter Acetylcholine</a:t>
            </a:r>
          </a:p>
          <a:p>
            <a:r>
              <a:rPr lang="en-US" sz="2800" dirty="0" smtClean="0"/>
              <a:t>Acetylcholine regulates your sleep cycles</a:t>
            </a:r>
          </a:p>
          <a:p>
            <a:r>
              <a:rPr lang="en-US" sz="2800" dirty="0" smtClean="0"/>
              <a:t>If the dysregulated brain is not producing enough alpha waves, then acetylcholine levels will drop</a:t>
            </a:r>
          </a:p>
          <a:p>
            <a:r>
              <a:rPr lang="en-US" sz="2800" dirty="0" smtClean="0"/>
              <a:t>This results in dysregulated sleep patterns and symptoms of insomnia</a:t>
            </a:r>
          </a:p>
          <a:p>
            <a:r>
              <a:rPr lang="en-US" sz="2800" dirty="0" smtClean="0"/>
              <a:t>The goal of </a:t>
            </a:r>
            <a:r>
              <a:rPr lang="en-US" sz="2800" dirty="0" smtClean="0"/>
              <a:t>BRAINCORE </a:t>
            </a:r>
            <a:r>
              <a:rPr lang="en-US" sz="2800" dirty="0" smtClean="0"/>
              <a:t>Therapy is to increase the production of Alpha waves</a:t>
            </a:r>
            <a:endParaRPr lang="en-US"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BRAINCORE </a:t>
            </a:r>
            <a:r>
              <a:rPr lang="en-US" dirty="0" smtClean="0"/>
              <a:t>THERAPY</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NEUROFEEDBACK AND INSOMNIA</a:t>
            </a:r>
            <a:endParaRPr lang="en-US" sz="3200" dirty="0"/>
          </a:p>
        </p:txBody>
      </p:sp>
      <p:sp>
        <p:nvSpPr>
          <p:cNvPr id="3" name="Content Placeholder 2"/>
          <p:cNvSpPr>
            <a:spLocks noGrp="1"/>
          </p:cNvSpPr>
          <p:nvPr>
            <p:ph idx="1"/>
          </p:nvPr>
        </p:nvSpPr>
        <p:spPr>
          <a:xfrm>
            <a:off x="381000" y="1905000"/>
            <a:ext cx="8502650" cy="3836987"/>
          </a:xfrm>
        </p:spPr>
        <p:txBody>
          <a:bodyPr/>
          <a:lstStyle/>
          <a:p>
            <a:r>
              <a:rPr lang="en-US" dirty="0" smtClean="0"/>
              <a:t>Our bodies have an internal natural clock which promotes regular sleep cycles</a:t>
            </a:r>
          </a:p>
          <a:p>
            <a:endParaRPr lang="en-US" dirty="0" smtClean="0"/>
          </a:p>
          <a:p>
            <a:r>
              <a:rPr lang="en-US" dirty="0" smtClean="0"/>
              <a:t>This internal clock is primarily controlled by your brainwaves</a:t>
            </a:r>
          </a:p>
          <a:p>
            <a:endParaRPr lang="en-US" dirty="0" smtClean="0"/>
          </a:p>
          <a:p>
            <a:r>
              <a:rPr lang="en-US" dirty="0" smtClean="0"/>
              <a:t>During sleep, the goal is to attain the “Delta State” which is a crucial state for renewal, healing and rejuvenation.</a:t>
            </a:r>
          </a:p>
          <a:p>
            <a:endParaRPr lang="en-US" dirty="0" smtClean="0"/>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NEUROFEEDBACK AND INSOMNIA</a:t>
            </a:r>
            <a:endParaRPr lang="en-US" sz="3200" dirty="0"/>
          </a:p>
        </p:txBody>
      </p:sp>
      <p:sp>
        <p:nvSpPr>
          <p:cNvPr id="3" name="Content Placeholder 2"/>
          <p:cNvSpPr>
            <a:spLocks noGrp="1"/>
          </p:cNvSpPr>
          <p:nvPr>
            <p:ph idx="1"/>
          </p:nvPr>
        </p:nvSpPr>
        <p:spPr>
          <a:xfrm>
            <a:off x="457200" y="1981200"/>
            <a:ext cx="8502650" cy="3913187"/>
          </a:xfrm>
        </p:spPr>
        <p:txBody>
          <a:bodyPr/>
          <a:lstStyle/>
          <a:p>
            <a:r>
              <a:rPr lang="en-US" dirty="0" smtClean="0"/>
              <a:t>Neurological Dysregulation of brainwaves may result in disruption of the sleep cycle making it hard for the person to attain the Delta state.</a:t>
            </a:r>
            <a:br>
              <a:rPr lang="en-US" dirty="0" smtClean="0"/>
            </a:br>
            <a:endParaRPr lang="en-US" dirty="0" smtClean="0"/>
          </a:p>
          <a:p>
            <a:r>
              <a:rPr lang="en-US" dirty="0" smtClean="0"/>
              <a:t>Neurofeedback is directed at teaching the patient how to regulate and balance their own brainwaves</a:t>
            </a:r>
            <a:br>
              <a:rPr lang="en-US" dirty="0" smtClean="0"/>
            </a:br>
            <a:endParaRPr lang="en-US" dirty="0" smtClean="0"/>
          </a:p>
          <a:p>
            <a:r>
              <a:rPr lang="en-US" dirty="0" smtClean="0"/>
              <a:t>Insomnia is one of the first symptoms to disappear after neurofeedback.</a:t>
            </a:r>
          </a:p>
          <a:p>
            <a:endParaRPr lang="en-US" dirty="0" smtClean="0"/>
          </a:p>
          <a:p>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APPROACH</a:t>
            </a:r>
            <a:endParaRPr lang="en-US" dirty="0"/>
          </a:p>
        </p:txBody>
      </p:sp>
      <p:sp>
        <p:nvSpPr>
          <p:cNvPr id="3" name="Content Placeholder 2"/>
          <p:cNvSpPr>
            <a:spLocks noGrp="1"/>
          </p:cNvSpPr>
          <p:nvPr>
            <p:ph idx="1"/>
          </p:nvPr>
        </p:nvSpPr>
        <p:spPr>
          <a:xfrm>
            <a:off x="1524000" y="1752600"/>
            <a:ext cx="5791200" cy="4419600"/>
          </a:xfrm>
        </p:spPr>
        <p:txBody>
          <a:bodyPr/>
          <a:lstStyle/>
          <a:p>
            <a:r>
              <a:rPr lang="en-US" sz="4000" dirty="0" smtClean="0"/>
              <a:t>Painless</a:t>
            </a:r>
          </a:p>
          <a:p>
            <a:r>
              <a:rPr lang="en-US" sz="4000" dirty="0" smtClean="0"/>
              <a:t>Drugless</a:t>
            </a:r>
          </a:p>
          <a:p>
            <a:r>
              <a:rPr lang="en-US" sz="4000" dirty="0" smtClean="0"/>
              <a:t>Non-Invasive</a:t>
            </a:r>
          </a:p>
          <a:p>
            <a:r>
              <a:rPr lang="en-US" sz="4000" dirty="0" smtClean="0"/>
              <a:t>And Has No Side Effects</a:t>
            </a:r>
            <a:endParaRPr lang="en-US" sz="4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EVALUATION</a:t>
            </a:r>
            <a:br>
              <a:rPr lang="en-US" dirty="0" smtClean="0"/>
            </a:br>
            <a:r>
              <a:rPr lang="en-US" dirty="0" smtClean="0"/>
              <a:t>A Window To the Brain</a:t>
            </a:r>
            <a:endParaRPr lang="en-US" dirty="0"/>
          </a:p>
        </p:txBody>
      </p:sp>
      <p:sp>
        <p:nvSpPr>
          <p:cNvPr id="3" name="Content Placeholder 2"/>
          <p:cNvSpPr>
            <a:spLocks noGrp="1"/>
          </p:cNvSpPr>
          <p:nvPr>
            <p:ph idx="1"/>
          </p:nvPr>
        </p:nvSpPr>
        <p:spPr>
          <a:xfrm>
            <a:off x="3733800" y="1752600"/>
            <a:ext cx="5181600" cy="4419600"/>
          </a:xfrm>
        </p:spPr>
        <p:txBody>
          <a:bodyPr/>
          <a:lstStyle/>
          <a:p>
            <a:r>
              <a:rPr lang="en-US" sz="2800" dirty="0" smtClean="0"/>
              <a:t>The EEG evaluation begins by placing surface sensors at  specific sites on the scalp</a:t>
            </a:r>
            <a:br>
              <a:rPr lang="en-US" sz="2800" dirty="0" smtClean="0"/>
            </a:br>
            <a:endParaRPr lang="en-US" sz="2800" dirty="0" smtClean="0"/>
          </a:p>
          <a:p>
            <a:r>
              <a:rPr lang="en-US" sz="2800" dirty="0" smtClean="0"/>
              <a:t>These sensors detect brain waves and display them on the computer screen</a:t>
            </a:r>
          </a:p>
          <a:p>
            <a:endParaRPr lang="en-US" dirty="0"/>
          </a:p>
        </p:txBody>
      </p:sp>
      <p:pic>
        <p:nvPicPr>
          <p:cNvPr id="4" name="Picture 3" descr="PPP_IMEDI_CLP_Human_Brain_C.png"/>
          <p:cNvPicPr>
            <a:picLocks/>
          </p:cNvPicPr>
          <p:nvPr/>
        </p:nvPicPr>
        <p:blipFill>
          <a:blip r:embed="rId3" cstate="print"/>
          <a:stretch>
            <a:fillRect/>
          </a:stretch>
        </p:blipFill>
        <p:spPr>
          <a:xfrm>
            <a:off x="0" y="1905000"/>
            <a:ext cx="4267200" cy="43688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EVALUATION</a:t>
            </a:r>
            <a:br>
              <a:rPr lang="en-US" dirty="0" smtClean="0"/>
            </a:br>
            <a:r>
              <a:rPr lang="en-US" dirty="0" smtClean="0"/>
              <a:t>A Window To the Brain</a:t>
            </a:r>
            <a:endParaRPr lang="en-US" dirty="0"/>
          </a:p>
        </p:txBody>
      </p:sp>
      <p:sp>
        <p:nvSpPr>
          <p:cNvPr id="3" name="Content Placeholder 2"/>
          <p:cNvSpPr>
            <a:spLocks noGrp="1"/>
          </p:cNvSpPr>
          <p:nvPr>
            <p:ph idx="1"/>
          </p:nvPr>
        </p:nvSpPr>
        <p:spPr>
          <a:xfrm>
            <a:off x="228600" y="1752600"/>
            <a:ext cx="5943600" cy="4419600"/>
          </a:xfrm>
        </p:spPr>
        <p:txBody>
          <a:bodyPr/>
          <a:lstStyle/>
          <a:p>
            <a:r>
              <a:rPr lang="en-US" sz="2800" dirty="0" smtClean="0"/>
              <a:t>During the course of the next 10 minutes the patient is asked to perform several tasks while the </a:t>
            </a:r>
            <a:r>
              <a:rPr lang="en-US" sz="2800" dirty="0" smtClean="0"/>
              <a:t>BRAINCORE </a:t>
            </a:r>
            <a:r>
              <a:rPr lang="en-US" sz="2800" dirty="0" smtClean="0"/>
              <a:t>software monitors the brainwaves</a:t>
            </a:r>
            <a:br>
              <a:rPr lang="en-US" sz="2800" dirty="0" smtClean="0"/>
            </a:br>
            <a:endParaRPr lang="en-US" sz="2800" dirty="0" smtClean="0"/>
          </a:p>
          <a:p>
            <a:r>
              <a:rPr lang="en-US" sz="2800" dirty="0" smtClean="0"/>
              <a:t>A report is generated demonstrating imbalances associated with Insomnia </a:t>
            </a:r>
          </a:p>
          <a:p>
            <a:endParaRPr lang="en-US" dirty="0"/>
          </a:p>
        </p:txBody>
      </p:sp>
      <p:pic>
        <p:nvPicPr>
          <p:cNvPr id="4" name="Picture 3" descr="PPP_IMEDI_CLP_Human_Brain_C.png"/>
          <p:cNvPicPr>
            <a:picLocks/>
          </p:cNvPicPr>
          <p:nvPr/>
        </p:nvPicPr>
        <p:blipFill>
          <a:blip r:embed="rId3" cstate="print"/>
          <a:srcRect l="12500" r="12500" b="28488"/>
          <a:stretch>
            <a:fillRect/>
          </a:stretch>
        </p:blipFill>
        <p:spPr>
          <a:xfrm>
            <a:off x="5943600" y="1981200"/>
            <a:ext cx="3200400" cy="31242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Based on the patient history and the </a:t>
            </a:r>
            <a:r>
              <a:rPr lang="en-US" sz="2800" dirty="0" smtClean="0"/>
              <a:t>BRAINCORE </a:t>
            </a:r>
            <a:r>
              <a:rPr lang="en-US" sz="2800" dirty="0" smtClean="0"/>
              <a:t>EEG Evaluation results, a customized training program is designed for the patient</a:t>
            </a:r>
            <a:br>
              <a:rPr lang="en-US" sz="2800" dirty="0" smtClean="0"/>
            </a:br>
            <a:endParaRPr lang="en-US" sz="2800" dirty="0" smtClean="0"/>
          </a:p>
          <a:p>
            <a:r>
              <a:rPr lang="en-US" sz="2800" dirty="0" smtClean="0"/>
              <a:t>The training program is different for each individual case but typically it involves either training the patient to produce more of a certain brainwave or less of a certain brainwave</a:t>
            </a:r>
            <a:endParaRPr lang="en-US"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During the training session the patient is connected to the EEG using the surface sensors and the patient’s brainwaves are displayed on the computer</a:t>
            </a:r>
            <a:br>
              <a:rPr lang="en-US" sz="2800" dirty="0" smtClean="0"/>
            </a:br>
            <a:endParaRPr lang="en-US" sz="2800" dirty="0" smtClean="0"/>
          </a:p>
          <a:p>
            <a:r>
              <a:rPr lang="en-US" sz="2800" dirty="0" smtClean="0"/>
              <a:t>On a separate monitor the patient is watching a movie that is being controlled by the patient’s own brainwaves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The movie will only play if the patient’s brain is producing the desired brainwave</a:t>
            </a:r>
          </a:p>
          <a:p>
            <a:endParaRPr lang="en-US" sz="2800" dirty="0"/>
          </a:p>
          <a:p>
            <a:r>
              <a:rPr lang="en-US" sz="2800" dirty="0" smtClean="0"/>
              <a:t>During the course of 20 training sessions, the patient’s brain learns how to produce the desired brainwave</a:t>
            </a:r>
          </a:p>
          <a:p>
            <a:endParaRPr lang="en-US" sz="2800" dirty="0"/>
          </a:p>
          <a:p>
            <a:r>
              <a:rPr lang="en-US" sz="2800" dirty="0" smtClean="0"/>
              <a:t>This new ability is associated with the alleviation of the insomnia symptoms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SLEEP DO YOU NEED?</a:t>
            </a:r>
            <a:endParaRPr lang="en-US" dirty="0"/>
          </a:p>
        </p:txBody>
      </p:sp>
      <p:sp>
        <p:nvSpPr>
          <p:cNvPr id="3" name="Content Placeholder 2"/>
          <p:cNvSpPr>
            <a:spLocks noGrp="1"/>
          </p:cNvSpPr>
          <p:nvPr>
            <p:ph idx="1"/>
          </p:nvPr>
        </p:nvSpPr>
        <p:spPr/>
        <p:txBody>
          <a:bodyPr/>
          <a:lstStyle/>
          <a:p>
            <a:r>
              <a:rPr lang="en-US" dirty="0" smtClean="0"/>
              <a:t>The amount of sleep a person needs depends on many factors, including age. </a:t>
            </a:r>
            <a:br>
              <a:rPr lang="en-US" dirty="0" smtClean="0"/>
            </a:br>
            <a:endParaRPr lang="en-US" dirty="0" smtClean="0"/>
          </a:p>
          <a:p>
            <a:pPr lvl="1"/>
            <a:r>
              <a:rPr lang="en-US" sz="2400" dirty="0" smtClean="0"/>
              <a:t>Infants require about 16 hours a day</a:t>
            </a:r>
          </a:p>
          <a:p>
            <a:pPr lvl="1"/>
            <a:r>
              <a:rPr lang="en-US" sz="2400" dirty="0" smtClean="0"/>
              <a:t>Teenagers need about 9 hours on average</a:t>
            </a:r>
          </a:p>
          <a:p>
            <a:pPr lvl="1"/>
            <a:r>
              <a:rPr lang="en-US" sz="2400" dirty="0" smtClean="0"/>
              <a:t>Most adults need 7 to 8 hours a night for the best amount of sleep, although some people may need as few as 5 hours or as many as 10 hours of sleep each day</a:t>
            </a:r>
          </a:p>
          <a:p>
            <a:pPr lvl="1"/>
            <a:r>
              <a:rPr lang="en-US" sz="2400" dirty="0" smtClean="0"/>
              <a:t>Experts say that if you feel drowsy during the day, even during boring activities, you haven't had enough sleep</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BRAINCORE </a:t>
            </a:r>
            <a:r>
              <a:rPr lang="en-US" dirty="0" smtClean="0"/>
              <a:t>TRAINING</a:t>
            </a:r>
            <a:endParaRPr lang="en-US" dirty="0"/>
          </a:p>
        </p:txBody>
      </p:sp>
      <p:sp>
        <p:nvSpPr>
          <p:cNvPr id="3" name="Content Placeholder 2"/>
          <p:cNvSpPr>
            <a:spLocks noGrp="1"/>
          </p:cNvSpPr>
          <p:nvPr>
            <p:ph idx="1"/>
          </p:nvPr>
        </p:nvSpPr>
        <p:spPr/>
        <p:txBody>
          <a:bodyPr/>
          <a:lstStyle/>
          <a:p>
            <a:r>
              <a:rPr lang="en-US" sz="2800" dirty="0" smtClean="0"/>
              <a:t>The best part is that the changes experienced by the patient are permanent!</a:t>
            </a:r>
          </a:p>
          <a:p>
            <a:endParaRPr lang="en-US" sz="2800" dirty="0"/>
          </a:p>
          <a:p>
            <a:r>
              <a:rPr lang="en-US" sz="2800" dirty="0" smtClean="0"/>
              <a:t>It has been demonstrated that after 20 or more </a:t>
            </a:r>
            <a:r>
              <a:rPr lang="en-US" sz="2800" dirty="0" smtClean="0"/>
              <a:t>BRAINCORE </a:t>
            </a:r>
            <a:r>
              <a:rPr lang="en-US" sz="2800" dirty="0" smtClean="0"/>
              <a:t>training sessions, the brain actually remodels itself – a process known as Neuroplasticity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BRAINCORE </a:t>
            </a:r>
            <a:r>
              <a:rPr lang="en-US" dirty="0" smtClean="0"/>
              <a:t>THERAPY</a:t>
            </a:r>
            <a:endParaRPr lang="en-US" dirty="0"/>
          </a:p>
        </p:txBody>
      </p:sp>
      <p:sp>
        <p:nvSpPr>
          <p:cNvPr id="3" name="Subtitle 2"/>
          <p:cNvSpPr>
            <a:spLocks noGrp="1"/>
          </p:cNvSpPr>
          <p:nvPr>
            <p:ph type="subTitle" idx="1"/>
          </p:nvPr>
        </p:nvSpPr>
        <p:spPr/>
        <p:txBody>
          <a:bodyPr/>
          <a:lstStyle/>
          <a:p>
            <a:r>
              <a:rPr lang="en-US" sz="4400" dirty="0" smtClean="0"/>
              <a:t>QUESTIONS</a:t>
            </a:r>
            <a:endParaRPr lang="en-US" sz="4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GIFT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SLEEP DO YOU NEED?</a:t>
            </a:r>
            <a:endParaRPr lang="en-US" dirty="0"/>
          </a:p>
        </p:txBody>
      </p:sp>
      <p:sp>
        <p:nvSpPr>
          <p:cNvPr id="3" name="Content Placeholder 2"/>
          <p:cNvSpPr>
            <a:spLocks noGrp="1"/>
          </p:cNvSpPr>
          <p:nvPr>
            <p:ph idx="1"/>
          </p:nvPr>
        </p:nvSpPr>
        <p:spPr/>
        <p:txBody>
          <a:bodyPr/>
          <a:lstStyle/>
          <a:p>
            <a:r>
              <a:rPr lang="en-US" sz="2800" dirty="0" smtClean="0"/>
              <a:t>The amount of sleep a person needs also increases if he or she has been deprived of sleep in previous days. </a:t>
            </a:r>
          </a:p>
          <a:p>
            <a:r>
              <a:rPr lang="en-US" sz="2800" dirty="0" smtClean="0"/>
              <a:t>Getting too little sleep creates a "sleep debt," which is much like being overdrawn at a bank. Eventually, your body will demand that the debt be repaid. </a:t>
            </a:r>
          </a:p>
          <a:p>
            <a:r>
              <a:rPr lang="en-US" sz="2800" dirty="0" smtClean="0"/>
              <a:t>We don't seem to adapt to getting less sleep than we need, while we may get used to a sleep-depriving schedule, our judgment, reaction time, and other functions are still impaired.</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SLEEP DO YOU NEED?</a:t>
            </a:r>
            <a:endParaRPr lang="en-US" dirty="0"/>
          </a:p>
        </p:txBody>
      </p:sp>
      <p:sp>
        <p:nvSpPr>
          <p:cNvPr id="3" name="Content Placeholder 2"/>
          <p:cNvSpPr>
            <a:spLocks noGrp="1"/>
          </p:cNvSpPr>
          <p:nvPr>
            <p:ph idx="1"/>
          </p:nvPr>
        </p:nvSpPr>
        <p:spPr/>
        <p:txBody>
          <a:bodyPr/>
          <a:lstStyle/>
          <a:p>
            <a:r>
              <a:rPr lang="en-US" dirty="0" smtClean="0"/>
              <a:t>Over a two-week period, missing out on the recommended eight hours of nightly sleep adds up to two full nights' sleep debt, one study found. </a:t>
            </a:r>
          </a:p>
          <a:p>
            <a:r>
              <a:rPr lang="en-US" dirty="0" smtClean="0"/>
              <a:t>If you're averaging only four hours a night, your brain reacts as though you haven't slept at all for three consecutive nights.</a:t>
            </a:r>
          </a:p>
          <a:p>
            <a:r>
              <a:rPr lang="en-US" dirty="0" smtClean="0"/>
              <a:t>The most worrisome part: Many people are too tired to realize how sleep-deprived they are, but they have slower reaction time, weaker memory, and other thinking impairments.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a:t>In the United States</a:t>
            </a:r>
            <a:r>
              <a:rPr lang="en-US" sz="3600" dirty="0" smtClean="0"/>
              <a:t>:</a:t>
            </a:r>
            <a:endParaRPr lang="en-US" sz="3600" dirty="0"/>
          </a:p>
        </p:txBody>
      </p:sp>
      <p:sp>
        <p:nvSpPr>
          <p:cNvPr id="4" name="Content Placeholder 3"/>
          <p:cNvSpPr>
            <a:spLocks noGrp="1"/>
          </p:cNvSpPr>
          <p:nvPr>
            <p:ph idx="1"/>
          </p:nvPr>
        </p:nvSpPr>
        <p:spPr/>
        <p:txBody>
          <a:bodyPr/>
          <a:lstStyle/>
          <a:p>
            <a:r>
              <a:rPr lang="en-US" sz="2600" dirty="0" smtClean="0"/>
              <a:t>Average number of fatal crashes caused by drowsy driving each year: 1,550</a:t>
            </a:r>
          </a:p>
          <a:p>
            <a:r>
              <a:rPr lang="en-US" sz="2600" dirty="0" smtClean="0"/>
              <a:t>39% of Health care workers who have had a near miss accident at work because of fatigue in the last year</a:t>
            </a:r>
          </a:p>
          <a:p>
            <a:r>
              <a:rPr lang="en-US" sz="2600" dirty="0" smtClean="0"/>
              <a:t>19% of health workers who report worsening a patient’s condition because of fatigue</a:t>
            </a:r>
          </a:p>
          <a:p>
            <a:r>
              <a:rPr lang="en-US" sz="2600" dirty="0" smtClean="0"/>
              <a:t>44% of law enforcement workers who report having taken unnecessary risks while tired</a:t>
            </a:r>
          </a:p>
          <a:p>
            <a:r>
              <a:rPr lang="en-US" sz="2600" dirty="0" smtClean="0"/>
              <a:t>80% of US regional pilots reporting they sometimes nod off in the cockpit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 ABOUT INSOMNIA</a:t>
            </a:r>
            <a:endParaRPr lang="en-US" dirty="0"/>
          </a:p>
        </p:txBody>
      </p:sp>
      <p:sp>
        <p:nvSpPr>
          <p:cNvPr id="3" name="Content Placeholder 2"/>
          <p:cNvSpPr>
            <a:spLocks noGrp="1"/>
          </p:cNvSpPr>
          <p:nvPr>
            <p:ph idx="1"/>
          </p:nvPr>
        </p:nvSpPr>
        <p:spPr/>
        <p:txBody>
          <a:bodyPr/>
          <a:lstStyle/>
          <a:p>
            <a:r>
              <a:rPr lang="en-US" b="1" dirty="0" smtClean="0"/>
              <a:t>Decreased Performance and Alertness</a:t>
            </a:r>
            <a:r>
              <a:rPr lang="en-US" dirty="0" smtClean="0"/>
              <a:t>: Sleep deprivation induces significant reductions in performance and alertness. Reducing your nighttime sleep by as little as one and a half hours for just one night could result in a reduction of daytime alertness by as much as 32%.</a:t>
            </a:r>
            <a:br>
              <a:rPr lang="en-US" dirty="0" smtClean="0"/>
            </a:br>
            <a:endParaRPr lang="en-US" dirty="0" smtClean="0"/>
          </a:p>
          <a:p>
            <a:r>
              <a:rPr lang="en-US" b="1" dirty="0" smtClean="0"/>
              <a:t>Memory and Cognitive Impairment</a:t>
            </a:r>
            <a:r>
              <a:rPr lang="en-US" dirty="0" smtClean="0"/>
              <a:t>: Decreased alertness and excessive daytime sleepiness impair your memory and your cognitive ability -- your ability to think and process information.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 ABOUT INSOMNIA</a:t>
            </a:r>
            <a:endParaRPr lang="en-US" dirty="0"/>
          </a:p>
        </p:txBody>
      </p:sp>
      <p:sp>
        <p:nvSpPr>
          <p:cNvPr id="3" name="Content Placeholder 2"/>
          <p:cNvSpPr>
            <a:spLocks noGrp="1"/>
          </p:cNvSpPr>
          <p:nvPr>
            <p:ph idx="1"/>
          </p:nvPr>
        </p:nvSpPr>
        <p:spPr/>
        <p:txBody>
          <a:bodyPr/>
          <a:lstStyle/>
          <a:p>
            <a:r>
              <a:rPr lang="en-US" b="1" dirty="0" smtClean="0"/>
              <a:t>Stress Relationships</a:t>
            </a:r>
            <a:r>
              <a:rPr lang="en-US" dirty="0" smtClean="0"/>
              <a:t>: Disruption of a bed partner's sleep due to a sleep disorder may cause significant problems for the relationship (for example, separate bedrooms, conflicts, moodiness, etc.).</a:t>
            </a:r>
          </a:p>
          <a:p>
            <a:r>
              <a:rPr lang="en-US" b="1" dirty="0" smtClean="0"/>
              <a:t>Poor Quality of Life</a:t>
            </a:r>
            <a:r>
              <a:rPr lang="en-US" dirty="0" smtClean="0"/>
              <a:t>: You might, for example, be unable to participate in certain activities that require sustained attention, like going to the movies, seeing your child in a school play, or watching a favorite TV show.</a:t>
            </a:r>
          </a:p>
          <a:p>
            <a:endParaRPr lang="en-US" dirty="0"/>
          </a:p>
        </p:txBody>
      </p:sp>
    </p:spTree>
  </p:cSld>
  <p:clrMapOvr>
    <a:masterClrMapping/>
  </p:clrMapOvr>
</p:sld>
</file>

<file path=ppt/theme/theme1.xml><?xml version="1.0" encoding="utf-8"?>
<a:theme xmlns:a="http://schemas.openxmlformats.org/drawingml/2006/main" name="PPP_SBUSI_TXT_Asian_Cell_Business">
  <a:themeElements>
    <a:clrScheme name="">
      <a:dk1>
        <a:srgbClr val="B2B2B2"/>
      </a:dk1>
      <a:lt1>
        <a:srgbClr val="FFFFFF"/>
      </a:lt1>
      <a:dk2>
        <a:srgbClr val="B2B2B2"/>
      </a:dk2>
      <a:lt2>
        <a:srgbClr val="FFFFFF"/>
      </a:lt2>
      <a:accent1>
        <a:srgbClr val="BBE0E3"/>
      </a:accent1>
      <a:accent2>
        <a:srgbClr val="333399"/>
      </a:accent2>
      <a:accent3>
        <a:srgbClr val="D5D5D5"/>
      </a:accent3>
      <a:accent4>
        <a:srgbClr val="DADADA"/>
      </a:accent4>
      <a:accent5>
        <a:srgbClr val="DAEDEF"/>
      </a:accent5>
      <a:accent6>
        <a:srgbClr val="2D2D8A"/>
      </a:accent6>
      <a:hlink>
        <a:srgbClr val="009999"/>
      </a:hlink>
      <a:folHlink>
        <a:srgbClr val="99CC00"/>
      </a:folHlink>
    </a:clrScheme>
    <a:fontScheme name="PPP_SBUSI_TXT_Asian_Cell_Busines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P_SBUSI_TXT_Asian_Cell_Busines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BUSI_TXT_Asian_Cell_Busines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P_SBUSI_TXT_Asian_Cell_Busines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P_SBUSI_TXT_Asian_Cell_Busines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P_SBUSI_TXT_Asian_Cell_Busines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P_SBUSI_TXT_Asian_Cell_Busines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P_SBUSI_TXT_Asian_Cell_Busines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P_SBUSI_TXT_Asian_Cell_Busines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P_SBUSI_TXT_Asian_Cell_Busines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P_SBUSI_TXT_Asian_Cell_Busines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P_SBUSI_TXT_Asian_Cell_Busines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P_SBUSI_TXT_Asian_Cell_Busines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P_SBUSI_TXT_Asian_Cell_Business 13">
        <a:dk1>
          <a:srgbClr val="000000"/>
        </a:dk1>
        <a:lt1>
          <a:srgbClr val="FFFFFF"/>
        </a:lt1>
        <a:dk2>
          <a:srgbClr val="660033"/>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BUSI_TXT_Asian_Cell_Business 14">
        <a:dk1>
          <a:srgbClr val="000000"/>
        </a:dk1>
        <a:lt1>
          <a:srgbClr val="FFFFFF"/>
        </a:lt1>
        <a:dk2>
          <a:srgbClr val="8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BUSI_TXT_Asian_Cell_Business 15">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BUSI_TXT_Asian_Cell_Business 16">
        <a:dk1>
          <a:srgbClr val="000000"/>
        </a:dk1>
        <a:lt1>
          <a:srgbClr val="B2B2B2"/>
        </a:lt1>
        <a:dk2>
          <a:srgbClr val="FFFFFF"/>
        </a:dk2>
        <a:lt2>
          <a:srgbClr val="B2B2B2"/>
        </a:lt2>
        <a:accent1>
          <a:srgbClr val="BBE0E3"/>
        </a:accent1>
        <a:accent2>
          <a:srgbClr val="333399"/>
        </a:accent2>
        <a:accent3>
          <a:srgbClr val="D5D5D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PPP_SMEDI_TXT_Mind_Storm</Template>
  <TotalTime>456</TotalTime>
  <Words>2186</Words>
  <Application>Microsoft Office PowerPoint</Application>
  <PresentationFormat>On-screen Show (4:3)</PresentationFormat>
  <Paragraphs>253</Paragraphs>
  <Slides>42</Slides>
  <Notes>16</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PPP_SBUSI_TXT_Asian_Cell_Business</vt:lpstr>
      <vt:lpstr>INSOMNIA</vt:lpstr>
      <vt:lpstr>HOW IMPORTANT IS SLEEP?</vt:lpstr>
      <vt:lpstr>HOW MUCH SLEEP DO YOU NEED?</vt:lpstr>
      <vt:lpstr>HOW MUCH SLEEP DO YOU NEED?</vt:lpstr>
      <vt:lpstr>HOW MUCH SLEEP DO YOU NEED?</vt:lpstr>
      <vt:lpstr>HOW MUCH SLEEP DO YOU NEED?</vt:lpstr>
      <vt:lpstr>In the United States:</vt:lpstr>
      <vt:lpstr>FACTS ABOUT INSOMNIA</vt:lpstr>
      <vt:lpstr>FACTS ABOUT INSOMNIA</vt:lpstr>
      <vt:lpstr>FACTS ABOUT INSOMNIA</vt:lpstr>
      <vt:lpstr>FACTS ABOUT INSOMNIA</vt:lpstr>
      <vt:lpstr>HEALTH RISKS</vt:lpstr>
      <vt:lpstr>HEALTH RISKS</vt:lpstr>
      <vt:lpstr>HEALTH RISKS</vt:lpstr>
      <vt:lpstr>INSOMNIA AND OBESITY</vt:lpstr>
      <vt:lpstr>INSOMNIA AND OBESITY</vt:lpstr>
      <vt:lpstr>INSOMNIA AND OBESITY</vt:lpstr>
      <vt:lpstr>INSOMNIA AND CHRONIC PAIN / FIBROMYALGIA</vt:lpstr>
      <vt:lpstr>INSOMNIA AND CHRONIC PAIN / FIBROMYALGIA</vt:lpstr>
      <vt:lpstr>INSOMNIA AND CHRONIC PAIN / FIBROMYALGIA</vt:lpstr>
      <vt:lpstr>INSOMNIA AND CHRONIC PAIN / FIBROMYALGIA</vt:lpstr>
      <vt:lpstr>INSOMNIA</vt:lpstr>
      <vt:lpstr>NEUROLOGICAL DYSREGULATION</vt:lpstr>
      <vt:lpstr>NEUROLOGICAL REGULATION</vt:lpstr>
      <vt:lpstr>DELTA BRAIN WAVES</vt:lpstr>
      <vt:lpstr>Human Growth Hormone</vt:lpstr>
      <vt:lpstr>SEROTONIN</vt:lpstr>
      <vt:lpstr>THETA BRAIN WAVES</vt:lpstr>
      <vt:lpstr>ALPHA BRAIN WAVES</vt:lpstr>
      <vt:lpstr>ALPHA BRAIN WAVES</vt:lpstr>
      <vt:lpstr>BRAINCORE THERAPY</vt:lpstr>
      <vt:lpstr>NEUROFEEDBACK AND INSOMNIA</vt:lpstr>
      <vt:lpstr>NEUROFEEDBACK AND INSOMNIA</vt:lpstr>
      <vt:lpstr>THE BRAINCORE APPROACH</vt:lpstr>
      <vt:lpstr>THE BRAINCORE EVALUATION A Window To the Brain</vt:lpstr>
      <vt:lpstr>THE BRAINCORE EVALUATION A Window To the Brain</vt:lpstr>
      <vt:lpstr>THE BRAINCORE TRAINING</vt:lpstr>
      <vt:lpstr>THE BRAINCORE TRAINING</vt:lpstr>
      <vt:lpstr>THE BRAINCORE TRAINING</vt:lpstr>
      <vt:lpstr>THE BRAINCORE TRAINING</vt:lpstr>
      <vt:lpstr>BRAINCORE THERAPY</vt:lpstr>
      <vt:lpstr>A GIFT</vt:lpstr>
    </vt:vector>
  </TitlesOfParts>
  <Company>Advanced Healthcare Solutions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INSOMNIA</dc:title>
  <dc:creator>Guy Annunziata</dc:creator>
  <cp:lastModifiedBy>Guy Annunziata</cp:lastModifiedBy>
  <cp:revision>49</cp:revision>
  <dcterms:created xsi:type="dcterms:W3CDTF">2010-08-13T13:57:08Z</dcterms:created>
  <dcterms:modified xsi:type="dcterms:W3CDTF">2010-09-30T19:35:39Z</dcterms:modified>
</cp:coreProperties>
</file>